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2" r:id="rId1"/>
  </p:sldMasterIdLst>
  <p:notesMasterIdLst>
    <p:notesMasterId r:id="rId20"/>
  </p:notesMasterIdLst>
  <p:sldIdLst>
    <p:sldId id="256" r:id="rId2"/>
    <p:sldId id="257" r:id="rId3"/>
    <p:sldId id="283" r:id="rId4"/>
    <p:sldId id="260" r:id="rId5"/>
    <p:sldId id="284" r:id="rId6"/>
    <p:sldId id="267" r:id="rId7"/>
    <p:sldId id="268" r:id="rId8"/>
    <p:sldId id="261" r:id="rId9"/>
    <p:sldId id="274" r:id="rId10"/>
    <p:sldId id="265" r:id="rId11"/>
    <p:sldId id="269" r:id="rId12"/>
    <p:sldId id="270" r:id="rId13"/>
    <p:sldId id="263" r:id="rId14"/>
    <p:sldId id="271" r:id="rId15"/>
    <p:sldId id="264" r:id="rId16"/>
    <p:sldId id="282" r:id="rId17"/>
    <p:sldId id="266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4" autoAdjust="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2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8B797-6695-4EA9-BD69-4FE0969DE777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DD3FE-FABF-49CD-B7AB-72D9A4EB4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22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DD3FE-FABF-49CD-B7AB-72D9A4EB41D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985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 title="Page Number Shape"/>
          <p:cNvSpPr/>
          <p:nvPr/>
        </p:nvSpPr>
        <p:spPr bwMode="auto">
          <a:xfrm>
            <a:off x="8736012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58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800" b="0" i="1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416217"/>
            <a:ext cx="407987" cy="365125"/>
          </a:xfrm>
        </p:spPr>
        <p:txBody>
          <a:bodyPr/>
          <a:lstStyle>
            <a:lvl1pPr algn="r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7259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45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5607593"/>
            <a:ext cx="407987" cy="365125"/>
          </a:xfrm>
        </p:spPr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601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  <p15:guide id="0" pos="48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17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14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 title="Page Number Shape"/>
          <p:cNvSpPr/>
          <p:nvPr/>
        </p:nvSpPr>
        <p:spPr bwMode="auto">
          <a:xfrm>
            <a:off x="8736012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58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18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6012" y="1620761"/>
            <a:ext cx="407987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50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  <p15:guide id="0" pos="484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90872" cy="913212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122"/>
            <a:ext cx="4690872" cy="1751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8"/>
            <a:ext cx="4690872" cy="913759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90872" cy="1752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35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1" y="557262"/>
            <a:ext cx="2882528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3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1" y="2621512"/>
            <a:ext cx="2882528" cy="3236976"/>
          </a:xfrm>
        </p:spPr>
        <p:txBody>
          <a:bodyPr>
            <a:normAutofit/>
          </a:bodyPr>
          <a:lstStyle>
            <a:lvl1pPr marL="0" indent="0" algn="r">
              <a:lnSpc>
                <a:spcPct val="125000"/>
              </a:lnSpc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16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8736012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8E80666-FB37-4B36-9149-507F3B0178E3}" type="datetimeFigureOut">
              <a:rPr lang="en-US" smtClean="0"/>
              <a:pPr/>
              <a:t>7/9/2020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012" y="5607593"/>
            <a:ext cx="407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7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38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6858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6858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6858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12598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05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pos="7200">
          <p15:clr>
            <a:srgbClr val="F26B43"/>
          </p15:clr>
        </p15:guide>
        <p15:guide id="4" pos="3264">
          <p15:clr>
            <a:srgbClr val="F26B43"/>
          </p15:clr>
        </p15:guide>
        <p15:guide id="0" pos="2124">
          <p15:clr>
            <a:srgbClr val="F26B43"/>
          </p15:clr>
        </p15:guide>
        <p15:guide id="5" pos="360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pos="5400">
          <p15:clr>
            <a:srgbClr val="F26B43"/>
          </p15:clr>
        </p15:guide>
        <p15:guide id="8" pos="24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png"/><Relationship Id="rId4" Type="http://schemas.openxmlformats.org/officeDocument/2006/relationships/image" Target="../media/image2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CEA861C5-3CE8-4AD0-925C-836509B24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DB3FAAF-5FDF-4576-8E8B-8BE25DB82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81539" y="1143293"/>
            <a:ext cx="2272266" cy="42689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82880" indent="0" algn="l" defTabSz="914400">
              <a:lnSpc>
                <a:spcPct val="85000"/>
              </a:lnSpc>
            </a:pPr>
            <a:r>
              <a:rPr lang="en-US" sz="2200" cap="all">
                <a:solidFill>
                  <a:schemeClr val="tx2"/>
                </a:solidFill>
              </a:rPr>
              <a:t>INNOVATIVE &amp; UNIQUE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6" r="15651" b="1"/>
          <a:stretch/>
        </p:blipFill>
        <p:spPr>
          <a:xfrm>
            <a:off x="20" y="10"/>
            <a:ext cx="5664413" cy="6857990"/>
          </a:xfrm>
          <a:prstGeom prst="rect">
            <a:avLst/>
          </a:prstGeom>
          <a:noFill/>
        </p:spPr>
      </p:pic>
      <p:sp>
        <p:nvSpPr>
          <p:cNvPr id="13" name="Freeform 6">
            <a:extLst>
              <a:ext uri="{FF2B5EF4-FFF2-40B4-BE49-F238E27FC236}">
                <a16:creationId xmlns:a16="http://schemas.microsoft.com/office/drawing/2014/main" id="{40D2F2B3-169C-4971-B11F-452C0E0A4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FB39BF-4949-4117-AA41-066968DE9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5607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77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1B4BB64-2ED4-4084-91E1-B86EC60D6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29" cy="1759316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571500" y="2492134"/>
            <a:ext cx="2875429" cy="3324204"/>
          </a:xfrm>
        </p:spPr>
        <p:txBody>
          <a:bodyPr>
            <a:noAutofit/>
          </a:bodyPr>
          <a:lstStyle/>
          <a:p>
            <a:pPr algn="r">
              <a:lnSpc>
                <a:spcPct val="102000"/>
              </a:lnSpc>
            </a:pPr>
            <a:r>
              <a:rPr lang="en-US" sz="1400" dirty="0"/>
              <a:t>FTTH is the installation and use of optical </a:t>
            </a:r>
            <a:r>
              <a:rPr lang="en-US" sz="1400" dirty="0" err="1"/>
              <a:t>fibre</a:t>
            </a:r>
            <a:r>
              <a:rPr lang="en-US" sz="1400" dirty="0"/>
              <a:t> from a central point directly to individual buildings such as residences, apartment buildings and businesses.</a:t>
            </a:r>
          </a:p>
          <a:p>
            <a:pPr marL="45720" indent="0" algn="r">
              <a:lnSpc>
                <a:spcPct val="102000"/>
              </a:lnSpc>
              <a:buNone/>
            </a:pPr>
            <a:endParaRPr lang="en-US" sz="1400" dirty="0"/>
          </a:p>
          <a:p>
            <a:pPr algn="r">
              <a:lnSpc>
                <a:spcPct val="102000"/>
              </a:lnSpc>
            </a:pPr>
            <a:r>
              <a:rPr lang="en-US" sz="1400" dirty="0" err="1"/>
              <a:t>Fibre</a:t>
            </a:r>
            <a:r>
              <a:rPr lang="en-US" sz="1400" dirty="0"/>
              <a:t> To The Home delivers the next generation of broadband Internet access.</a:t>
            </a:r>
          </a:p>
          <a:p>
            <a:pPr algn="r">
              <a:lnSpc>
                <a:spcPct val="102000"/>
              </a:lnSpc>
            </a:pPr>
            <a:endParaRPr lang="en-US" sz="1400" dirty="0"/>
          </a:p>
          <a:p>
            <a:pPr algn="r">
              <a:lnSpc>
                <a:spcPct val="102000"/>
              </a:lnSpc>
            </a:pPr>
            <a:r>
              <a:rPr lang="en-US" sz="1400" dirty="0"/>
              <a:t>A range of FTTH boxed and outlets, supplied loaded or unloaded.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6126" y="1194795"/>
            <a:ext cx="2199837" cy="14645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2642639"/>
            <a:ext cx="2208360" cy="14702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6126" y="4096156"/>
            <a:ext cx="2199837" cy="1464565"/>
          </a:xfrm>
          <a:prstGeom prst="rect">
            <a:avLst/>
          </a:prstGeom>
        </p:spPr>
      </p:pic>
      <p:sp>
        <p:nvSpPr>
          <p:cNvPr id="18" name="Freeform 6">
            <a:extLst>
              <a:ext uri="{FF2B5EF4-FFF2-40B4-BE49-F238E27FC236}">
                <a16:creationId xmlns:a16="http://schemas.microsoft.com/office/drawing/2014/main" id="{CE9F9E81-5928-4E6D-AA68-0FFAEC0F1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3753B4C-A0D5-42FC-BA16-F1087E700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3378993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3421265" y="233507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(FTTH)</a:t>
            </a:r>
          </a:p>
        </p:txBody>
      </p:sp>
    </p:spTree>
    <p:extLst>
      <p:ext uri="{BB962C8B-B14F-4D97-AF65-F5344CB8AC3E}">
        <p14:creationId xmlns:p14="http://schemas.microsoft.com/office/powerpoint/2010/main" val="38292147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2">
            <a:extLst>
              <a:ext uri="{FF2B5EF4-FFF2-40B4-BE49-F238E27FC236}">
                <a16:creationId xmlns:a16="http://schemas.microsoft.com/office/drawing/2014/main" id="{E3C4E50B-33FC-4DE9-BC15-2D45FDB66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052954" y="170668"/>
            <a:ext cx="3238558" cy="1009653"/>
          </a:xfrm>
        </p:spPr>
        <p:txBody>
          <a:bodyPr anchor="ctr">
            <a:normAutofit/>
          </a:bodyPr>
          <a:lstStyle/>
          <a:p>
            <a:pPr algn="l"/>
            <a:r>
              <a:rPr lang="en-US" sz="2800" dirty="0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42" name="Rectangle 24">
            <a:extLst>
              <a:ext uri="{FF2B5EF4-FFF2-40B4-BE49-F238E27FC236}">
                <a16:creationId xmlns:a16="http://schemas.microsoft.com/office/drawing/2014/main" id="{40B6AB32-9341-46F9-BC40-D6FF103CF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24" y="307482"/>
            <a:ext cx="2817749" cy="187452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24" y="2493363"/>
            <a:ext cx="2817749" cy="18745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3" y="4679245"/>
            <a:ext cx="2812868" cy="1871273"/>
          </a:xfrm>
          <a:prstGeom prst="rect">
            <a:avLst/>
          </a:prstGeom>
        </p:spPr>
      </p:pic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5052954" y="3162040"/>
            <a:ext cx="3453012" cy="3329043"/>
          </a:xfrm>
        </p:spPr>
        <p:txBody>
          <a:bodyPr>
            <a:normAutofit/>
          </a:bodyPr>
          <a:lstStyle/>
          <a:p>
            <a:r>
              <a:rPr lang="en-US" sz="1400" dirty="0"/>
              <a:t>We supply a range of wall boxes, in various sizes and IP ratings.</a:t>
            </a:r>
          </a:p>
          <a:p>
            <a:endParaRPr lang="en-US" sz="1400" dirty="0"/>
          </a:p>
          <a:p>
            <a:r>
              <a:rPr lang="en-US" sz="1400" dirty="0"/>
              <a:t>A great solution for </a:t>
            </a:r>
            <a:r>
              <a:rPr lang="en-US" sz="1400" dirty="0" err="1"/>
              <a:t>fibre</a:t>
            </a:r>
            <a:r>
              <a:rPr lang="en-US" sz="1400" dirty="0"/>
              <a:t> termination, in a range of configurations e.g. 12 </a:t>
            </a:r>
            <a:r>
              <a:rPr lang="en-US" sz="1400" dirty="0" err="1"/>
              <a:t>fibre</a:t>
            </a:r>
            <a:r>
              <a:rPr lang="en-US" sz="1400" dirty="0"/>
              <a:t>, 24 </a:t>
            </a:r>
            <a:r>
              <a:rPr lang="en-US" sz="1400" dirty="0" err="1"/>
              <a:t>fibre</a:t>
            </a:r>
            <a:r>
              <a:rPr lang="en-US" sz="1400" dirty="0"/>
              <a:t> etc.</a:t>
            </a:r>
          </a:p>
          <a:p>
            <a:endParaRPr lang="en-US" sz="1400" dirty="0"/>
          </a:p>
          <a:p>
            <a:r>
              <a:rPr lang="en-US" sz="1400" dirty="0"/>
              <a:t>Various lockable options and solid construction for security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A15E9EAB-38D7-48F8-89E2-541FFADD0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Title 1"/>
          <p:cNvSpPr txBox="1">
            <a:spLocks/>
          </p:cNvSpPr>
          <p:nvPr/>
        </p:nvSpPr>
        <p:spPr>
          <a:xfrm>
            <a:off x="3435333" y="1298084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FTTH IP-RATED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WALL BOXES</a:t>
            </a:r>
          </a:p>
        </p:txBody>
      </p:sp>
    </p:spTree>
    <p:extLst>
      <p:ext uri="{BB962C8B-B14F-4D97-AF65-F5344CB8AC3E}">
        <p14:creationId xmlns:p14="http://schemas.microsoft.com/office/powerpoint/2010/main" val="1249672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7">
            <a:extLst>
              <a:ext uri="{FF2B5EF4-FFF2-40B4-BE49-F238E27FC236}">
                <a16:creationId xmlns:a16="http://schemas.microsoft.com/office/drawing/2014/main" id="{2CCA4F2F-27C7-4692-B19D-F91C3B7D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886200" y="376796"/>
            <a:ext cx="4686298" cy="148427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PRODUCTS</a:t>
            </a:r>
          </a:p>
        </p:txBody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954B3746-67DF-4725-9CC1-57A117586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107632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5" name="Oval 31">
            <a:extLst>
              <a:ext uri="{FF2B5EF4-FFF2-40B4-BE49-F238E27FC236}">
                <a16:creationId xmlns:a16="http://schemas.microsoft.com/office/drawing/2014/main" id="{134A1A31-9862-4AB7-B0A3-C7FA2DC92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5897" y="2496668"/>
            <a:ext cx="2338578" cy="311810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: Shape 33">
            <a:extLst>
              <a:ext uri="{FF2B5EF4-FFF2-40B4-BE49-F238E27FC236}">
                <a16:creationId xmlns:a16="http://schemas.microsoft.com/office/drawing/2014/main" id="{060F7DEF-3724-455A-8460-634E0FB58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9341" y="2661260"/>
            <a:ext cx="2091690" cy="2788920"/>
          </a:xfrm>
          <a:custGeom>
            <a:avLst/>
            <a:gdLst>
              <a:gd name="connsiteX0" fmla="*/ 1394460 w 2788920"/>
              <a:gd name="connsiteY0" fmla="*/ 0 h 2788920"/>
              <a:gd name="connsiteX1" fmla="*/ 2788920 w 2788920"/>
              <a:gd name="connsiteY1" fmla="*/ 1394460 h 2788920"/>
              <a:gd name="connsiteX2" fmla="*/ 1394460 w 2788920"/>
              <a:gd name="connsiteY2" fmla="*/ 2788920 h 2788920"/>
              <a:gd name="connsiteX3" fmla="*/ 0 w 2788920"/>
              <a:gd name="connsiteY3" fmla="*/ 1394460 h 2788920"/>
              <a:gd name="connsiteX4" fmla="*/ 1394460 w 2788920"/>
              <a:gd name="connsiteY4" fmla="*/ 0 h 2788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8920" h="2788920">
                <a:moveTo>
                  <a:pt x="1394460" y="0"/>
                </a:moveTo>
                <a:cubicBezTo>
                  <a:pt x="2164599" y="0"/>
                  <a:pt x="2788920" y="624322"/>
                  <a:pt x="2788920" y="1394460"/>
                </a:cubicBezTo>
                <a:cubicBezTo>
                  <a:pt x="2788920" y="2164599"/>
                  <a:pt x="2164599" y="2788920"/>
                  <a:pt x="1394460" y="2788920"/>
                </a:cubicBezTo>
                <a:cubicBezTo>
                  <a:pt x="624322" y="2788920"/>
                  <a:pt x="0" y="2164599"/>
                  <a:pt x="0" y="1394460"/>
                </a:cubicBezTo>
                <a:cubicBezTo>
                  <a:pt x="0" y="624322"/>
                  <a:pt x="624322" y="0"/>
                  <a:pt x="139446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: Shape 35">
            <a:extLst>
              <a:ext uri="{FF2B5EF4-FFF2-40B4-BE49-F238E27FC236}">
                <a16:creationId xmlns:a16="http://schemas.microsoft.com/office/drawing/2014/main" id="{8A7F97D9-9195-4EC6-BB21-D56B2B92D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099916" cy="3548529"/>
          </a:xfrm>
          <a:custGeom>
            <a:avLst/>
            <a:gdLst>
              <a:gd name="connsiteX0" fmla="*/ 0 w 4133221"/>
              <a:gd name="connsiteY0" fmla="*/ 0 h 3548529"/>
              <a:gd name="connsiteX1" fmla="*/ 3798429 w 4133221"/>
              <a:gd name="connsiteY1" fmla="*/ 0 h 3548529"/>
              <a:gd name="connsiteX2" fmla="*/ 3850140 w 4133221"/>
              <a:gd name="connsiteY2" fmla="*/ 85119 h 3548529"/>
              <a:gd name="connsiteX3" fmla="*/ 4133221 w 4133221"/>
              <a:gd name="connsiteY3" fmla="*/ 1203093 h 3548529"/>
              <a:gd name="connsiteX4" fmla="*/ 1787785 w 4133221"/>
              <a:gd name="connsiteY4" fmla="*/ 3548529 h 3548529"/>
              <a:gd name="connsiteX5" fmla="*/ 129311 w 4133221"/>
              <a:gd name="connsiteY5" fmla="*/ 2861567 h 3548529"/>
              <a:gd name="connsiteX6" fmla="*/ 0 w 4133221"/>
              <a:gd name="connsiteY6" fmla="*/ 2719289 h 354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33221" h="3548529">
                <a:moveTo>
                  <a:pt x="0" y="0"/>
                </a:moveTo>
                <a:lnTo>
                  <a:pt x="3798429" y="0"/>
                </a:lnTo>
                <a:lnTo>
                  <a:pt x="3850140" y="85119"/>
                </a:lnTo>
                <a:cubicBezTo>
                  <a:pt x="4030674" y="417451"/>
                  <a:pt x="4133221" y="798296"/>
                  <a:pt x="4133221" y="1203093"/>
                </a:cubicBezTo>
                <a:cubicBezTo>
                  <a:pt x="4133221" y="2498442"/>
                  <a:pt x="3083134" y="3548529"/>
                  <a:pt x="1787785" y="3548529"/>
                </a:cubicBezTo>
                <a:cubicBezTo>
                  <a:pt x="1140111" y="3548529"/>
                  <a:pt x="553752" y="3286007"/>
                  <a:pt x="129311" y="2861567"/>
                </a:cubicBezTo>
                <a:lnTo>
                  <a:pt x="0" y="2719289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Freeform: Shape 37">
            <a:extLst>
              <a:ext uri="{FF2B5EF4-FFF2-40B4-BE49-F238E27FC236}">
                <a16:creationId xmlns:a16="http://schemas.microsoft.com/office/drawing/2014/main" id="{64CA4A0C-F04D-429A-9C76-1DE2A3623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975979" cy="3383280"/>
          </a:xfrm>
          <a:custGeom>
            <a:avLst/>
            <a:gdLst>
              <a:gd name="connsiteX0" fmla="*/ 0 w 3967973"/>
              <a:gd name="connsiteY0" fmla="*/ 0 h 3383280"/>
              <a:gd name="connsiteX1" fmla="*/ 3605273 w 3967973"/>
              <a:gd name="connsiteY1" fmla="*/ 0 h 3383280"/>
              <a:gd name="connsiteX2" fmla="*/ 3704836 w 3967973"/>
              <a:gd name="connsiteY2" fmla="*/ 163887 h 3383280"/>
              <a:gd name="connsiteX3" fmla="*/ 3967973 w 3967973"/>
              <a:gd name="connsiteY3" fmla="*/ 1203093 h 3383280"/>
              <a:gd name="connsiteX4" fmla="*/ 1787786 w 3967973"/>
              <a:gd name="connsiteY4" fmla="*/ 3383280 h 3383280"/>
              <a:gd name="connsiteX5" fmla="*/ 105448 w 3967973"/>
              <a:gd name="connsiteY5" fmla="*/ 2589894 h 3383280"/>
              <a:gd name="connsiteX6" fmla="*/ 0 w 3967973"/>
              <a:gd name="connsiteY6" fmla="*/ 2448881 h 3383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7973" h="3383280">
                <a:moveTo>
                  <a:pt x="0" y="0"/>
                </a:moveTo>
                <a:lnTo>
                  <a:pt x="3605273" y="0"/>
                </a:lnTo>
                <a:lnTo>
                  <a:pt x="3704836" y="163887"/>
                </a:lnTo>
                <a:cubicBezTo>
                  <a:pt x="3872651" y="472804"/>
                  <a:pt x="3967973" y="826817"/>
                  <a:pt x="3967973" y="1203093"/>
                </a:cubicBezTo>
                <a:cubicBezTo>
                  <a:pt x="3967973" y="2407177"/>
                  <a:pt x="2991870" y="3383280"/>
                  <a:pt x="1787786" y="3383280"/>
                </a:cubicBezTo>
                <a:cubicBezTo>
                  <a:pt x="1110489" y="3383280"/>
                  <a:pt x="505326" y="3074435"/>
                  <a:pt x="105448" y="2589894"/>
                </a:cubicBezTo>
                <a:lnTo>
                  <a:pt x="0" y="24488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10" y="703841"/>
            <a:ext cx="2129311" cy="1416533"/>
          </a:xfrm>
          <a:prstGeom prst="rect">
            <a:avLst/>
          </a:prstGeom>
        </p:spPr>
      </p:pic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A5B5684C-AF91-48CE-AF06-3C9B8E0C6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0" y="3842187"/>
            <a:ext cx="2490867" cy="3015812"/>
          </a:xfrm>
          <a:custGeom>
            <a:avLst/>
            <a:gdLst>
              <a:gd name="connsiteX0" fmla="*/ 1359768 w 3321156"/>
              <a:gd name="connsiteY0" fmla="*/ 0 h 3015812"/>
              <a:gd name="connsiteX1" fmla="*/ 3321156 w 3321156"/>
              <a:gd name="connsiteY1" fmla="*/ 1961388 h 3015812"/>
              <a:gd name="connsiteX2" fmla="*/ 3084427 w 3321156"/>
              <a:gd name="connsiteY2" fmla="*/ 2896302 h 3015812"/>
              <a:gd name="connsiteX3" fmla="*/ 3011823 w 3321156"/>
              <a:gd name="connsiteY3" fmla="*/ 3015812 h 3015812"/>
              <a:gd name="connsiteX4" fmla="*/ 0 w 3321156"/>
              <a:gd name="connsiteY4" fmla="*/ 3015812 h 3015812"/>
              <a:gd name="connsiteX5" fmla="*/ 0 w 3321156"/>
              <a:gd name="connsiteY5" fmla="*/ 549808 h 3015812"/>
              <a:gd name="connsiteX6" fmla="*/ 112143 w 3321156"/>
              <a:gd name="connsiteY6" fmla="*/ 447886 h 3015812"/>
              <a:gd name="connsiteX7" fmla="*/ 1359768 w 3321156"/>
              <a:gd name="connsiteY7" fmla="*/ 0 h 301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1156" h="3015812">
                <a:moveTo>
                  <a:pt x="1359768" y="0"/>
                </a:moveTo>
                <a:cubicBezTo>
                  <a:pt x="2443013" y="0"/>
                  <a:pt x="3321156" y="878143"/>
                  <a:pt x="3321156" y="1961388"/>
                </a:cubicBezTo>
                <a:cubicBezTo>
                  <a:pt x="3321156" y="2299902"/>
                  <a:pt x="3235400" y="2618387"/>
                  <a:pt x="3084427" y="2896302"/>
                </a:cubicBezTo>
                <a:lnTo>
                  <a:pt x="3011823" y="3015812"/>
                </a:lnTo>
                <a:lnTo>
                  <a:pt x="0" y="3015812"/>
                </a:lnTo>
                <a:lnTo>
                  <a:pt x="0" y="549808"/>
                </a:lnTo>
                <a:lnTo>
                  <a:pt x="112143" y="447886"/>
                </a:lnTo>
                <a:cubicBezTo>
                  <a:pt x="451187" y="168082"/>
                  <a:pt x="885848" y="0"/>
                  <a:pt x="135976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C6F3CC43-4EE0-47A0-A0CE-81F4DE865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18" y="4007261"/>
            <a:ext cx="2366304" cy="2850749"/>
          </a:xfrm>
          <a:custGeom>
            <a:avLst/>
            <a:gdLst>
              <a:gd name="connsiteX0" fmla="*/ 1358746 w 3155071"/>
              <a:gd name="connsiteY0" fmla="*/ 0 h 2850749"/>
              <a:gd name="connsiteX1" fmla="*/ 3155071 w 3155071"/>
              <a:gd name="connsiteY1" fmla="*/ 1796325 h 2850749"/>
              <a:gd name="connsiteX2" fmla="*/ 2848287 w 3155071"/>
              <a:gd name="connsiteY2" fmla="*/ 2800668 h 2850749"/>
              <a:gd name="connsiteX3" fmla="*/ 2810837 w 3155071"/>
              <a:gd name="connsiteY3" fmla="*/ 2850749 h 2850749"/>
              <a:gd name="connsiteX4" fmla="*/ 0 w 3155071"/>
              <a:gd name="connsiteY4" fmla="*/ 2850749 h 2850749"/>
              <a:gd name="connsiteX5" fmla="*/ 0 w 3155071"/>
              <a:gd name="connsiteY5" fmla="*/ 623564 h 2850749"/>
              <a:gd name="connsiteX6" fmla="*/ 88552 w 3155071"/>
              <a:gd name="connsiteY6" fmla="*/ 526132 h 2850749"/>
              <a:gd name="connsiteX7" fmla="*/ 1358746 w 3155071"/>
              <a:gd name="connsiteY7" fmla="*/ 0 h 2850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55071" h="2850749">
                <a:moveTo>
                  <a:pt x="1358746" y="0"/>
                </a:moveTo>
                <a:cubicBezTo>
                  <a:pt x="2350829" y="0"/>
                  <a:pt x="3155071" y="804242"/>
                  <a:pt x="3155071" y="1796325"/>
                </a:cubicBezTo>
                <a:cubicBezTo>
                  <a:pt x="3155071" y="2168356"/>
                  <a:pt x="3041975" y="2513972"/>
                  <a:pt x="2848287" y="2800668"/>
                </a:cubicBezTo>
                <a:lnTo>
                  <a:pt x="2810837" y="2850749"/>
                </a:lnTo>
                <a:lnTo>
                  <a:pt x="0" y="2850749"/>
                </a:lnTo>
                <a:lnTo>
                  <a:pt x="0" y="623564"/>
                </a:lnTo>
                <a:lnTo>
                  <a:pt x="88552" y="526132"/>
                </a:lnTo>
                <a:cubicBezTo>
                  <a:pt x="413623" y="201061"/>
                  <a:pt x="862705" y="0"/>
                  <a:pt x="135874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91" y="5074202"/>
            <a:ext cx="1598238" cy="106323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016" y="3611218"/>
            <a:ext cx="1277090" cy="849589"/>
          </a:xfrm>
          <a:prstGeom prst="rect">
            <a:avLst/>
          </a:prstGeom>
        </p:spPr>
      </p:pic>
      <p:sp>
        <p:nvSpPr>
          <p:cNvPr id="23" name="Content Placeholder 2"/>
          <p:cNvSpPr>
            <a:spLocks noGrp="1"/>
          </p:cNvSpPr>
          <p:nvPr>
            <p:ph sz="quarter" idx="13"/>
          </p:nvPr>
        </p:nvSpPr>
        <p:spPr>
          <a:xfrm>
            <a:off x="5119687" y="3393110"/>
            <a:ext cx="3452811" cy="2931932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</a:pPr>
            <a:r>
              <a:rPr lang="en-US" sz="1600" dirty="0"/>
              <a:t>The Field Installable Connector is a pre-polished and pre-assembled connector that holds a </a:t>
            </a:r>
            <a:r>
              <a:rPr lang="en-US" sz="1600" dirty="0" err="1"/>
              <a:t>fibre</a:t>
            </a:r>
            <a:r>
              <a:rPr lang="en-US" sz="1600" dirty="0"/>
              <a:t> in place and can be installed within 2 minutes</a:t>
            </a:r>
          </a:p>
          <a:p>
            <a:pPr>
              <a:lnSpc>
                <a:spcPct val="102000"/>
              </a:lnSpc>
            </a:pPr>
            <a:endParaRPr lang="en-US" sz="1600" dirty="0"/>
          </a:p>
          <a:p>
            <a:pPr>
              <a:lnSpc>
                <a:spcPct val="102000"/>
              </a:lnSpc>
            </a:pPr>
            <a:r>
              <a:rPr lang="en-US" sz="1600" dirty="0"/>
              <a:t>A small case of tools is all that is needed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02E08DB-4C7C-4887-9855-53E3117C5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86200" y="6199730"/>
            <a:ext cx="5257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421265" y="1579431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320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FIELD INSTALLABLE</a:t>
            </a:r>
            <a:br>
              <a:rPr lang="en-US" sz="320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en-US" sz="320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CONNECTORS</a:t>
            </a:r>
          </a:p>
        </p:txBody>
      </p:sp>
    </p:spTree>
    <p:extLst>
      <p:ext uri="{BB962C8B-B14F-4D97-AF65-F5344CB8AC3E}">
        <p14:creationId xmlns:p14="http://schemas.microsoft.com/office/powerpoint/2010/main" val="3170043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0AC3BF-0792-45B4-8EC5-EBF942D09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468A308A-350B-4289-B870-1F6593346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64346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9DE5E7D-B74F-4560-B451-69EB8BEB9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9000"/>
            <a:ext cx="9144000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599" y="3842710"/>
            <a:ext cx="4603678" cy="2190941"/>
          </a:xfrm>
        </p:spPr>
        <p:txBody>
          <a:bodyPr anchor="ctr">
            <a:norm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PRODUCTS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" y="1415096"/>
            <a:ext cx="2505341" cy="16679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9330" y="1415090"/>
            <a:ext cx="2505341" cy="16679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3197" y="1416938"/>
            <a:ext cx="2499796" cy="1664266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2B1E5F3-C9F3-493A-B012-AD4794302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6358" y="3840900"/>
            <a:ext cx="0" cy="219456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5619538" y="4020253"/>
            <a:ext cx="3010408" cy="2190941"/>
          </a:xfrm>
        </p:spPr>
        <p:txBody>
          <a:bodyPr anchor="ctr">
            <a:noAutofit/>
          </a:bodyPr>
          <a:lstStyle/>
          <a:p>
            <a:pPr>
              <a:lnSpc>
                <a:spcPct val="102000"/>
              </a:lnSpc>
            </a:pPr>
            <a:r>
              <a:rPr lang="en-US" sz="1400" dirty="0"/>
              <a:t>Available in a range of connector configurations, loaded or unloaded. </a:t>
            </a:r>
          </a:p>
          <a:p>
            <a:pPr>
              <a:lnSpc>
                <a:spcPct val="102000"/>
              </a:lnSpc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/>
              <a:t>19inch wide, and available in different heights: 1U, 2U etc.</a:t>
            </a:r>
          </a:p>
          <a:p>
            <a:pPr>
              <a:lnSpc>
                <a:spcPct val="102000"/>
              </a:lnSpc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/>
              <a:t>Black powder coat finish, or stainless steel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21265" y="354030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PATCH PANELS</a:t>
            </a:r>
            <a:endParaRPr lang="en-US" sz="440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5A59DD-B19D-47CF-9C7D-9D86CDB98C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482" y="87951"/>
            <a:ext cx="1255885" cy="125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539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D778970-E5BC-49A7-B297-CFBE03166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886200" y="559678"/>
            <a:ext cx="4686298" cy="1484275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PRODUCTS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135610-CD35-459B-B1A0-8FE2C2105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18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62" y="1781481"/>
            <a:ext cx="3000986" cy="1996418"/>
          </a:xfrm>
          <a:prstGeom prst="rect">
            <a:avLst/>
          </a:prstGeom>
        </p:spPr>
      </p:pic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3886200" y="2394305"/>
            <a:ext cx="4686298" cy="293193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2"/>
                </a:solidFill>
              </a:rPr>
              <a:t>Optical distribution frames feature modulated design with drawable trays inside and constructed from cold-rolled steel. 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2"/>
                </a:solidFill>
              </a:rPr>
              <a:t>Available unloaded or pre-installed with your choice of </a:t>
            </a:r>
            <a:r>
              <a:rPr lang="en-US" sz="1400" dirty="0" err="1">
                <a:solidFill>
                  <a:schemeClr val="tx2"/>
                </a:solidFill>
              </a:rPr>
              <a:t>fibre</a:t>
            </a:r>
            <a:r>
              <a:rPr lang="en-US" sz="1400" dirty="0">
                <a:solidFill>
                  <a:schemeClr val="tx2"/>
                </a:solidFill>
              </a:rPr>
              <a:t> optic adapters and pigtails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2"/>
                </a:solidFill>
              </a:rPr>
              <a:t>19inch wide, and available in different heights: 2U, 3U etc.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2"/>
                </a:solidFill>
              </a:rPr>
              <a:t>Durable powder coated finish.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2"/>
                </a:solidFill>
              </a:rPr>
              <a:t>An interchangeable face plate and cable management on some models</a:t>
            </a:r>
          </a:p>
          <a:p>
            <a:pPr>
              <a:lnSpc>
                <a:spcPct val="102000"/>
              </a:lnSpc>
            </a:pP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A5ED3B36-0461-41BB-B026-BA49F93D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62" y="3919216"/>
            <a:ext cx="3000986" cy="1996418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2145535-A3AD-4122-8A03-021ED9F3D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86200" y="6199730"/>
            <a:ext cx="5257800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3828850" y="1208639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en-US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           ODF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D41F7B-4E38-425D-99A4-9C886D401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977" y="48885"/>
            <a:ext cx="1255885" cy="125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5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CCA4F2F-27C7-4692-B19D-F91C3B7D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5603" y="559678"/>
            <a:ext cx="4756895" cy="1484275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A7F97D9-9195-4EC6-BB21-D56B2B92D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099916" cy="3548529"/>
          </a:xfrm>
          <a:custGeom>
            <a:avLst/>
            <a:gdLst>
              <a:gd name="connsiteX0" fmla="*/ 0 w 4133221"/>
              <a:gd name="connsiteY0" fmla="*/ 0 h 3548529"/>
              <a:gd name="connsiteX1" fmla="*/ 3798429 w 4133221"/>
              <a:gd name="connsiteY1" fmla="*/ 0 h 3548529"/>
              <a:gd name="connsiteX2" fmla="*/ 3850140 w 4133221"/>
              <a:gd name="connsiteY2" fmla="*/ 85119 h 3548529"/>
              <a:gd name="connsiteX3" fmla="*/ 4133221 w 4133221"/>
              <a:gd name="connsiteY3" fmla="*/ 1203093 h 3548529"/>
              <a:gd name="connsiteX4" fmla="*/ 1787785 w 4133221"/>
              <a:gd name="connsiteY4" fmla="*/ 3548529 h 3548529"/>
              <a:gd name="connsiteX5" fmla="*/ 129311 w 4133221"/>
              <a:gd name="connsiteY5" fmla="*/ 2861567 h 3548529"/>
              <a:gd name="connsiteX6" fmla="*/ 0 w 4133221"/>
              <a:gd name="connsiteY6" fmla="*/ 2719289 h 354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33221" h="3548529">
                <a:moveTo>
                  <a:pt x="0" y="0"/>
                </a:moveTo>
                <a:lnTo>
                  <a:pt x="3798429" y="0"/>
                </a:lnTo>
                <a:lnTo>
                  <a:pt x="3850140" y="85119"/>
                </a:lnTo>
                <a:cubicBezTo>
                  <a:pt x="4030674" y="417451"/>
                  <a:pt x="4133221" y="798296"/>
                  <a:pt x="4133221" y="1203093"/>
                </a:cubicBezTo>
                <a:cubicBezTo>
                  <a:pt x="4133221" y="2498442"/>
                  <a:pt x="3083134" y="3548529"/>
                  <a:pt x="1787785" y="3548529"/>
                </a:cubicBezTo>
                <a:cubicBezTo>
                  <a:pt x="1140111" y="3548529"/>
                  <a:pt x="553752" y="3286007"/>
                  <a:pt x="129311" y="2861567"/>
                </a:cubicBezTo>
                <a:lnTo>
                  <a:pt x="0" y="2719289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954B3746-67DF-4725-9CC1-57A117586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107632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5B5684C-AF91-48CE-AF06-3C9B8E0C6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0" y="3842187"/>
            <a:ext cx="2490867" cy="3015812"/>
          </a:xfrm>
          <a:custGeom>
            <a:avLst/>
            <a:gdLst>
              <a:gd name="connsiteX0" fmla="*/ 1359768 w 3321156"/>
              <a:gd name="connsiteY0" fmla="*/ 0 h 3015812"/>
              <a:gd name="connsiteX1" fmla="*/ 3321156 w 3321156"/>
              <a:gd name="connsiteY1" fmla="*/ 1961388 h 3015812"/>
              <a:gd name="connsiteX2" fmla="*/ 3084427 w 3321156"/>
              <a:gd name="connsiteY2" fmla="*/ 2896302 h 3015812"/>
              <a:gd name="connsiteX3" fmla="*/ 3011823 w 3321156"/>
              <a:gd name="connsiteY3" fmla="*/ 3015812 h 3015812"/>
              <a:gd name="connsiteX4" fmla="*/ 0 w 3321156"/>
              <a:gd name="connsiteY4" fmla="*/ 3015812 h 3015812"/>
              <a:gd name="connsiteX5" fmla="*/ 0 w 3321156"/>
              <a:gd name="connsiteY5" fmla="*/ 549808 h 3015812"/>
              <a:gd name="connsiteX6" fmla="*/ 112143 w 3321156"/>
              <a:gd name="connsiteY6" fmla="*/ 447886 h 3015812"/>
              <a:gd name="connsiteX7" fmla="*/ 1359768 w 3321156"/>
              <a:gd name="connsiteY7" fmla="*/ 0 h 301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1156" h="3015812">
                <a:moveTo>
                  <a:pt x="1359768" y="0"/>
                </a:moveTo>
                <a:cubicBezTo>
                  <a:pt x="2443013" y="0"/>
                  <a:pt x="3321156" y="878143"/>
                  <a:pt x="3321156" y="1961388"/>
                </a:cubicBezTo>
                <a:cubicBezTo>
                  <a:pt x="3321156" y="2299902"/>
                  <a:pt x="3235400" y="2618387"/>
                  <a:pt x="3084427" y="2896302"/>
                </a:cubicBezTo>
                <a:lnTo>
                  <a:pt x="3011823" y="3015812"/>
                </a:lnTo>
                <a:lnTo>
                  <a:pt x="0" y="3015812"/>
                </a:lnTo>
                <a:lnTo>
                  <a:pt x="0" y="549808"/>
                </a:lnTo>
                <a:lnTo>
                  <a:pt x="112143" y="447886"/>
                </a:lnTo>
                <a:cubicBezTo>
                  <a:pt x="451187" y="168082"/>
                  <a:pt x="885848" y="0"/>
                  <a:pt x="135976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34A1A31-9862-4AB7-B0A3-C7FA2DC92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5897" y="2496668"/>
            <a:ext cx="2338578" cy="311810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1752" r="18314" b="-3"/>
          <a:stretch/>
        </p:blipFill>
        <p:spPr>
          <a:xfrm>
            <a:off x="2669341" y="2661260"/>
            <a:ext cx="2091690" cy="2788920"/>
          </a:xfrm>
          <a:custGeom>
            <a:avLst/>
            <a:gdLst/>
            <a:ahLst/>
            <a:cxnLst/>
            <a:rect l="l" t="t" r="r" b="b"/>
            <a:pathLst>
              <a:path w="2880360" h="2880360">
                <a:moveTo>
                  <a:pt x="1440180" y="0"/>
                </a:moveTo>
                <a:cubicBezTo>
                  <a:pt x="2235569" y="0"/>
                  <a:pt x="2880360" y="644791"/>
                  <a:pt x="2880360" y="1440180"/>
                </a:cubicBezTo>
                <a:cubicBezTo>
                  <a:pt x="2880360" y="2235569"/>
                  <a:pt x="2235569" y="2880360"/>
                  <a:pt x="1440180" y="2880360"/>
                </a:cubicBezTo>
                <a:cubicBezTo>
                  <a:pt x="644791" y="2880360"/>
                  <a:pt x="0" y="2235569"/>
                  <a:pt x="0" y="1440180"/>
                </a:cubicBezTo>
                <a:cubicBezTo>
                  <a:pt x="0" y="644791"/>
                  <a:pt x="644791" y="0"/>
                  <a:pt x="1440180" y="0"/>
                </a:cubicBezTo>
                <a:close/>
              </a:path>
            </a:pathLst>
          </a:cu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800" r="25638" b="-2"/>
          <a:stretch/>
        </p:blipFill>
        <p:spPr>
          <a:xfrm>
            <a:off x="20" y="10"/>
            <a:ext cx="2975959" cy="3383270"/>
          </a:xfrm>
          <a:custGeom>
            <a:avLst/>
            <a:gdLst/>
            <a:ahLst/>
            <a:cxnLst/>
            <a:rect l="l" t="t" r="r" b="b"/>
            <a:pathLst>
              <a:path w="3967973" h="3383280">
                <a:moveTo>
                  <a:pt x="0" y="0"/>
                </a:moveTo>
                <a:lnTo>
                  <a:pt x="3605273" y="0"/>
                </a:lnTo>
                <a:lnTo>
                  <a:pt x="3704836" y="163887"/>
                </a:lnTo>
                <a:cubicBezTo>
                  <a:pt x="3872651" y="472804"/>
                  <a:pt x="3967973" y="826817"/>
                  <a:pt x="3967973" y="1203093"/>
                </a:cubicBezTo>
                <a:cubicBezTo>
                  <a:pt x="3967973" y="2407177"/>
                  <a:pt x="2991870" y="3383280"/>
                  <a:pt x="1787786" y="3383280"/>
                </a:cubicBezTo>
                <a:cubicBezTo>
                  <a:pt x="1110489" y="3383280"/>
                  <a:pt x="505326" y="3074435"/>
                  <a:pt x="105448" y="2589894"/>
                </a:cubicBezTo>
                <a:lnTo>
                  <a:pt x="0" y="2448881"/>
                </a:lnTo>
                <a:close/>
              </a:path>
            </a:pathLst>
          </a:cu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2" r="31319" b="2"/>
          <a:stretch/>
        </p:blipFill>
        <p:spPr>
          <a:xfrm>
            <a:off x="3618" y="4007260"/>
            <a:ext cx="2366304" cy="2850749"/>
          </a:xfrm>
          <a:custGeom>
            <a:avLst/>
            <a:gdLst/>
            <a:ahLst/>
            <a:cxnLst/>
            <a:rect l="l" t="t" r="r" b="b"/>
            <a:pathLst>
              <a:path w="3155071" h="2850749">
                <a:moveTo>
                  <a:pt x="1358746" y="0"/>
                </a:moveTo>
                <a:cubicBezTo>
                  <a:pt x="2350829" y="0"/>
                  <a:pt x="3155071" y="804242"/>
                  <a:pt x="3155071" y="1796325"/>
                </a:cubicBezTo>
                <a:cubicBezTo>
                  <a:pt x="3155071" y="2168356"/>
                  <a:pt x="3041975" y="2513972"/>
                  <a:pt x="2848287" y="2800668"/>
                </a:cubicBezTo>
                <a:lnTo>
                  <a:pt x="2810837" y="2850749"/>
                </a:lnTo>
                <a:lnTo>
                  <a:pt x="0" y="2850749"/>
                </a:lnTo>
                <a:lnTo>
                  <a:pt x="0" y="623564"/>
                </a:lnTo>
                <a:lnTo>
                  <a:pt x="88552" y="526132"/>
                </a:lnTo>
                <a:cubicBezTo>
                  <a:pt x="413623" y="201061"/>
                  <a:pt x="862705" y="0"/>
                  <a:pt x="1358746" y="0"/>
                </a:cubicBezTo>
                <a:close/>
              </a:path>
            </a:pathLst>
          </a:custGeom>
        </p:spPr>
      </p:pic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5119687" y="2394305"/>
            <a:ext cx="3452811" cy="2931932"/>
          </a:xfrm>
        </p:spPr>
        <p:txBody>
          <a:bodyPr>
            <a:noAutofit/>
          </a:bodyPr>
          <a:lstStyle/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Durable, strong IP68 rated closures for harsh environments.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Dome type, horizontal type, and compact type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Aerial, underground, wall mounting, duct mounting and manhole mounting. The ambient temperature ranges from  -40°C to +65°C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Supplied with </a:t>
            </a:r>
            <a:r>
              <a:rPr lang="en-US" sz="1400" dirty="0" err="1">
                <a:solidFill>
                  <a:schemeClr val="tx1"/>
                </a:solidFill>
              </a:rPr>
              <a:t>fibre</a:t>
            </a:r>
            <a:r>
              <a:rPr lang="en-US" sz="1400" dirty="0">
                <a:solidFill>
                  <a:schemeClr val="tx1"/>
                </a:solidFill>
              </a:rPr>
              <a:t> management trays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02E08DB-4C7C-4887-9855-53E3117C5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86200" y="6199730"/>
            <a:ext cx="5257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3421265" y="1451310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CLOSURES</a:t>
            </a:r>
          </a:p>
        </p:txBody>
      </p:sp>
    </p:spTree>
    <p:extLst>
      <p:ext uri="{BB962C8B-B14F-4D97-AF65-F5344CB8AC3E}">
        <p14:creationId xmlns:p14="http://schemas.microsoft.com/office/powerpoint/2010/main" val="10274474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BF8D1835-3DBB-4C50-864B-BC433D186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13" b="3"/>
          <a:stretch/>
        </p:blipFill>
        <p:spPr bwMode="auto">
          <a:xfrm>
            <a:off x="20" y="10"/>
            <a:ext cx="3446911" cy="2606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37" r="35177" b="-1"/>
          <a:stretch/>
        </p:blipFill>
        <p:spPr bwMode="auto">
          <a:xfrm>
            <a:off x="20" y="2606040"/>
            <a:ext cx="3446911" cy="425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3886200" y="2591257"/>
            <a:ext cx="4686298" cy="2931932"/>
          </a:xfrm>
        </p:spPr>
        <p:txBody>
          <a:bodyPr>
            <a:normAutofit fontScale="92500" lnSpcReduction="10000"/>
          </a:bodyPr>
          <a:lstStyle/>
          <a:p>
            <a:pPr marL="45720" indent="0">
              <a:lnSpc>
                <a:spcPct val="102000"/>
              </a:lnSpc>
              <a:buNone/>
            </a:pPr>
            <a:r>
              <a:rPr lang="en-US" sz="1600" dirty="0">
                <a:solidFill>
                  <a:schemeClr val="tx2"/>
                </a:solidFill>
              </a:rPr>
              <a:t>A comprehensive range of products suitable for the broadcast industry:</a:t>
            </a:r>
          </a:p>
          <a:p>
            <a:pPr>
              <a:lnSpc>
                <a:spcPct val="102000"/>
              </a:lnSpc>
            </a:pPr>
            <a:r>
              <a:rPr lang="en-US" sz="1600" b="1" dirty="0">
                <a:solidFill>
                  <a:schemeClr val="tx2"/>
                </a:solidFill>
              </a:rPr>
              <a:t>Harsh Environment LC Connector Assemblies</a:t>
            </a:r>
            <a:r>
              <a:rPr lang="en-US" sz="1600" dirty="0">
                <a:solidFill>
                  <a:schemeClr val="tx2"/>
                </a:solidFill>
              </a:rPr>
              <a:t>: </a:t>
            </a:r>
            <a:r>
              <a:rPr lang="en-GB" sz="1600" dirty="0">
                <a:solidFill>
                  <a:schemeClr val="tx2"/>
                </a:solidFill>
              </a:rPr>
              <a:t>water-resistant LC connector assemblies are an important solution in harsh environments. Ours are IP67 rated &amp; salt-mist, humidity- and dust-proof and are lightweight, with a hard metal housing</a:t>
            </a:r>
          </a:p>
          <a:p>
            <a:pPr>
              <a:lnSpc>
                <a:spcPct val="102000"/>
              </a:lnSpc>
            </a:pPr>
            <a:r>
              <a:rPr lang="en-GB" sz="1600" b="1" dirty="0">
                <a:solidFill>
                  <a:schemeClr val="tx2"/>
                </a:solidFill>
              </a:rPr>
              <a:t>Customised </a:t>
            </a:r>
            <a:r>
              <a:rPr lang="en-GB" sz="1600" b="1" dirty="0" err="1">
                <a:solidFill>
                  <a:schemeClr val="tx2"/>
                </a:solidFill>
              </a:rPr>
              <a:t>preterms</a:t>
            </a:r>
            <a:r>
              <a:rPr lang="en-GB" sz="1600" b="1" dirty="0">
                <a:solidFill>
                  <a:schemeClr val="tx2"/>
                </a:solidFill>
              </a:rPr>
              <a:t> </a:t>
            </a:r>
            <a:r>
              <a:rPr lang="en-GB" sz="1600" dirty="0">
                <a:solidFill>
                  <a:schemeClr val="tx2"/>
                </a:solidFill>
              </a:rPr>
              <a:t>made on compact 100% dielectric military tactical cable and supplied on </a:t>
            </a:r>
            <a:r>
              <a:rPr lang="en-GB" sz="1600" dirty="0" err="1">
                <a:solidFill>
                  <a:schemeClr val="tx2"/>
                </a:solidFill>
              </a:rPr>
              <a:t>redeployable</a:t>
            </a:r>
            <a:r>
              <a:rPr lang="en-GB" sz="1600" dirty="0">
                <a:solidFill>
                  <a:schemeClr val="tx2"/>
                </a:solidFill>
              </a:rPr>
              <a:t> reels: with excellent mechanical resistance, high flexibility, protection against moisture and UV resistant</a:t>
            </a:r>
            <a:endParaRPr lang="en-US" sz="16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endParaRPr lang="en-US" sz="1400" b="1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endParaRPr lang="en-US" sz="1400" b="1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endParaRPr lang="en-US" sz="1400" b="1" dirty="0">
              <a:solidFill>
                <a:schemeClr val="tx2"/>
              </a:solidFill>
            </a:endParaRPr>
          </a:p>
          <a:p>
            <a:pPr marL="45720" indent="0">
              <a:lnSpc>
                <a:spcPct val="102000"/>
              </a:lnSpc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lnSpc>
                <a:spcPct val="102000"/>
              </a:lnSpc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lnSpc>
                <a:spcPct val="102000"/>
              </a:lnSpc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4" name="Freeform 6">
            <a:extLst>
              <a:ext uri="{FF2B5EF4-FFF2-40B4-BE49-F238E27FC236}">
                <a16:creationId xmlns:a16="http://schemas.microsoft.com/office/drawing/2014/main" id="{B8594E2C-4750-4D90-90F1-BBBAF4734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53754C5-1D48-4071-B9AE-C8D6A6D37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86200" y="6199730"/>
            <a:ext cx="5257800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3421265" y="325895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endParaRPr lang="en-US" sz="2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5D41F7D-FEA9-4796-82FC-A334B1A2F4EA}"/>
              </a:ext>
            </a:extLst>
          </p:cNvPr>
          <p:cNvSpPr txBox="1">
            <a:spLocks/>
          </p:cNvSpPr>
          <p:nvPr/>
        </p:nvSpPr>
        <p:spPr>
          <a:xfrm>
            <a:off x="3259139" y="221911"/>
            <a:ext cx="4069664" cy="8693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anose="02040604050505020304"/>
                <a:ea typeface="+mj-ea"/>
                <a:cs typeface="+mj-cs"/>
              </a:rPr>
              <a:t>PRODUCTS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8384D57-11DB-40E0-8CFD-69FB97C52CE7}"/>
              </a:ext>
            </a:extLst>
          </p:cNvPr>
          <p:cNvSpPr txBox="1">
            <a:spLocks/>
          </p:cNvSpPr>
          <p:nvPr/>
        </p:nvSpPr>
        <p:spPr>
          <a:xfrm>
            <a:off x="3421265" y="1099614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4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18162011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6">
            <a:extLst>
              <a:ext uri="{FF2B5EF4-FFF2-40B4-BE49-F238E27FC236}">
                <a16:creationId xmlns:a16="http://schemas.microsoft.com/office/drawing/2014/main" id="{8D703176-F087-49BA-A656-5CC6F20B9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07CD5FC-5DE4-430B-8C6F-CB974291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D5E11EA-554C-4BBA-BB24-DBED91AD1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-32638"/>
            <a:ext cx="9143999" cy="68906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4210756"/>
            <a:ext cx="6683120" cy="16456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</a:pPr>
            <a:r>
              <a:rPr lang="en-US" sz="4700" cap="all">
                <a:solidFill>
                  <a:schemeClr val="tx2"/>
                </a:solidFill>
              </a:rPr>
              <a:t>PRODUCTS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7BB9DA-4DF6-427D-B83C-D3F32D0B4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2638"/>
            <a:ext cx="9143999" cy="3137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0650" y="842646"/>
            <a:ext cx="2102737" cy="13999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38" y="821212"/>
            <a:ext cx="2168778" cy="14427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3467" y="824467"/>
            <a:ext cx="2157348" cy="14362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1466" y="839601"/>
            <a:ext cx="2111883" cy="1406009"/>
          </a:xfrm>
          <a:prstGeom prst="rect">
            <a:avLst/>
          </a:prstGeom>
        </p:spPr>
      </p:pic>
      <p:sp>
        <p:nvSpPr>
          <p:cNvPr id="31" name="Freeform 6">
            <a:extLst>
              <a:ext uri="{FF2B5EF4-FFF2-40B4-BE49-F238E27FC236}">
                <a16:creationId xmlns:a16="http://schemas.microsoft.com/office/drawing/2014/main" id="{5D41CECB-A463-4DCF-91EA-DAA78AE6B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503728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8EE755B0-0720-430B-A542-33FEE9C71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8009" y="5264298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 baseline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009F66F-FC1D-4C9E-8B47-021A1F5E4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178167"/>
            <a:ext cx="7683245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-776523" y="3399297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TOOLS, CLEANING, CONSUMABLES AND MORE</a:t>
            </a:r>
          </a:p>
        </p:txBody>
      </p:sp>
    </p:spTree>
    <p:extLst>
      <p:ext uri="{BB962C8B-B14F-4D97-AF65-F5344CB8AC3E}">
        <p14:creationId xmlns:p14="http://schemas.microsoft.com/office/powerpoint/2010/main" val="3458413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6">
            <a:extLst>
              <a:ext uri="{FF2B5EF4-FFF2-40B4-BE49-F238E27FC236}">
                <a16:creationId xmlns:a16="http://schemas.microsoft.com/office/drawing/2014/main" id="{8D703176-F087-49BA-A656-5CC6F20B9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07CD5FC-5DE4-430B-8C6F-CB974291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D5E11EA-554C-4BBA-BB24-DBED91AD1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-32638"/>
            <a:ext cx="9143999" cy="68906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5" y="4210756"/>
            <a:ext cx="6683120" cy="16456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</a:pPr>
            <a:r>
              <a:rPr lang="en-US" sz="4700" cap="all" dirty="0">
                <a:solidFill>
                  <a:schemeClr val="tx2"/>
                </a:solidFill>
              </a:rPr>
              <a:t>Thank You !!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7BB9DA-4DF6-427D-B83C-D3F32D0B4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2638"/>
            <a:ext cx="9143999" cy="3137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5D41CECB-A463-4DCF-91EA-DAA78AE6B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503728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8EE755B0-0720-430B-A542-33FEE9C71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8009" y="5264298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 baseline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009F66F-FC1D-4C9E-8B47-021A1F5E4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178167"/>
            <a:ext cx="7683245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EBD84AE-0364-4AE3-BE90-E15235B7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795" y="139049"/>
            <a:ext cx="2794238" cy="279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989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3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D3686B33-4E07-4542-8F02-1876C8359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24556" y="608245"/>
            <a:ext cx="4082750" cy="3337721"/>
          </a:xfrm>
        </p:spPr>
        <p:txBody>
          <a:bodyPr>
            <a:noAutofit/>
          </a:bodyPr>
          <a:lstStyle/>
          <a:p>
            <a:pPr>
              <a:lnSpc>
                <a:spcPct val="102000"/>
              </a:lnSpc>
            </a:pPr>
            <a:r>
              <a:rPr lang="en-US" sz="1600" dirty="0">
                <a:solidFill>
                  <a:schemeClr val="tx1"/>
                </a:solidFill>
              </a:rPr>
              <a:t>Aston is a leading </a:t>
            </a:r>
            <a:r>
              <a:rPr lang="en-US" sz="1600" dirty="0" err="1">
                <a:solidFill>
                  <a:schemeClr val="tx1"/>
                </a:solidFill>
              </a:rPr>
              <a:t>fibre</a:t>
            </a:r>
            <a:r>
              <a:rPr lang="en-US" sz="1600" dirty="0">
                <a:solidFill>
                  <a:schemeClr val="tx1"/>
                </a:solidFill>
              </a:rPr>
              <a:t> optic products manufacturer and supplier. </a:t>
            </a:r>
          </a:p>
          <a:p>
            <a:pPr>
              <a:lnSpc>
                <a:spcPct val="1020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600" dirty="0">
                <a:solidFill>
                  <a:schemeClr val="tx1"/>
                </a:solidFill>
              </a:rPr>
              <a:t>We </a:t>
            </a:r>
            <a:r>
              <a:rPr lang="en-US" sz="1600" dirty="0" err="1">
                <a:solidFill>
                  <a:schemeClr val="tx1"/>
                </a:solidFill>
              </a:rPr>
              <a:t>specialise</a:t>
            </a:r>
            <a:r>
              <a:rPr lang="en-US" sz="1600" dirty="0">
                <a:solidFill>
                  <a:schemeClr val="tx1"/>
                </a:solidFill>
              </a:rPr>
              <a:t> in the manufacture of </a:t>
            </a:r>
            <a:r>
              <a:rPr lang="en-US" sz="1600" dirty="0" err="1">
                <a:solidFill>
                  <a:schemeClr val="tx1"/>
                </a:solidFill>
              </a:rPr>
              <a:t>Fibre</a:t>
            </a:r>
            <a:r>
              <a:rPr lang="en-US" sz="1600" dirty="0">
                <a:solidFill>
                  <a:schemeClr val="tx1"/>
                </a:solidFill>
              </a:rPr>
              <a:t> and Copper, Communication and Networking Products for bespoke and general applications.</a:t>
            </a:r>
          </a:p>
          <a:p>
            <a:pPr>
              <a:lnSpc>
                <a:spcPct val="1020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600" dirty="0">
                <a:solidFill>
                  <a:schemeClr val="tx1"/>
                </a:solidFill>
              </a:rPr>
              <a:t>Products range from basic passive infrastructure to active categories, including FTTH (</a:t>
            </a:r>
            <a:r>
              <a:rPr lang="en-US" sz="1600" dirty="0" err="1">
                <a:solidFill>
                  <a:schemeClr val="tx1"/>
                </a:solidFill>
              </a:rPr>
              <a:t>fibre</a:t>
            </a:r>
            <a:r>
              <a:rPr lang="en-US" sz="1600" dirty="0">
                <a:solidFill>
                  <a:schemeClr val="tx1"/>
                </a:solidFill>
              </a:rPr>
              <a:t> to the home), which is the new forefront in home entertainment and MTP solutions.</a:t>
            </a:r>
          </a:p>
          <a:p>
            <a:pPr>
              <a:lnSpc>
                <a:spcPct val="1020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600" dirty="0">
                <a:solidFill>
                  <a:schemeClr val="tx1"/>
                </a:solidFill>
              </a:rPr>
              <a:t>Currently selling into countries throughout the world..</a:t>
            </a:r>
          </a:p>
          <a:p>
            <a:pPr>
              <a:lnSpc>
                <a:spcPct val="1020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600" dirty="0">
                <a:solidFill>
                  <a:schemeClr val="tx1"/>
                </a:solidFill>
              </a:rPr>
              <a:t>Headquarters based in London, UK.</a:t>
            </a:r>
          </a:p>
        </p:txBody>
      </p:sp>
      <p:sp>
        <p:nvSpPr>
          <p:cNvPr id="23" name="Freeform: Shape 17">
            <a:extLst>
              <a:ext uri="{FF2B5EF4-FFF2-40B4-BE49-F238E27FC236}">
                <a16:creationId xmlns:a16="http://schemas.microsoft.com/office/drawing/2014/main" id="{5D44B584-65A7-4029-A075-505AA5EAE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61249" y="0"/>
            <a:ext cx="4082750" cy="6858000"/>
          </a:xfrm>
          <a:custGeom>
            <a:avLst/>
            <a:gdLst>
              <a:gd name="connsiteX0" fmla="*/ 0 w 5443666"/>
              <a:gd name="connsiteY0" fmla="*/ 0 h 6845983"/>
              <a:gd name="connsiteX1" fmla="*/ 3595564 w 5443666"/>
              <a:gd name="connsiteY1" fmla="*/ 0 h 6845983"/>
              <a:gd name="connsiteX2" fmla="*/ 3746607 w 5443666"/>
              <a:gd name="connsiteY2" fmla="*/ 118697 h 6845983"/>
              <a:gd name="connsiteX3" fmla="*/ 5443666 w 5443666"/>
              <a:gd name="connsiteY3" fmla="*/ 3717234 h 6845983"/>
              <a:gd name="connsiteX4" fmla="*/ 4378763 w 5443666"/>
              <a:gd name="connsiteY4" fmla="*/ 6683615 h 6845983"/>
              <a:gd name="connsiteX5" fmla="*/ 4238117 w 5443666"/>
              <a:gd name="connsiteY5" fmla="*/ 6845983 h 6845983"/>
              <a:gd name="connsiteX6" fmla="*/ 0 w 5443666"/>
              <a:gd name="connsiteY6" fmla="*/ 6845983 h 6845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3666" h="6845983">
                <a:moveTo>
                  <a:pt x="0" y="0"/>
                </a:moveTo>
                <a:lnTo>
                  <a:pt x="3595564" y="0"/>
                </a:lnTo>
                <a:lnTo>
                  <a:pt x="3746607" y="118697"/>
                </a:lnTo>
                <a:cubicBezTo>
                  <a:pt x="4783044" y="974041"/>
                  <a:pt x="5443666" y="2268489"/>
                  <a:pt x="5443666" y="3717234"/>
                </a:cubicBezTo>
                <a:cubicBezTo>
                  <a:pt x="5443666" y="4844036"/>
                  <a:pt x="5044030" y="5877498"/>
                  <a:pt x="4378763" y="6683615"/>
                </a:cubicBezTo>
                <a:lnTo>
                  <a:pt x="4238117" y="6845983"/>
                </a:lnTo>
                <a:lnTo>
                  <a:pt x="0" y="6845983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F0E0918-AB00-4194-A9D5-9AF9B4918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232700" y="0"/>
            <a:ext cx="3911300" cy="6858000"/>
          </a:xfrm>
          <a:custGeom>
            <a:avLst/>
            <a:gdLst>
              <a:gd name="connsiteX0" fmla="*/ 0 w 5215066"/>
              <a:gd name="connsiteY0" fmla="*/ 0 h 6858000"/>
              <a:gd name="connsiteX1" fmla="*/ 3197713 w 5215066"/>
              <a:gd name="connsiteY1" fmla="*/ 0 h 6858000"/>
              <a:gd name="connsiteX2" fmla="*/ 3259787 w 5215066"/>
              <a:gd name="connsiteY2" fmla="*/ 39865 h 6858000"/>
              <a:gd name="connsiteX3" fmla="*/ 5215066 w 5215066"/>
              <a:gd name="connsiteY3" fmla="*/ 3723759 h 6858000"/>
              <a:gd name="connsiteX4" fmla="*/ 4202364 w 5215066"/>
              <a:gd name="connsiteY4" fmla="*/ 6549681 h 6858000"/>
              <a:gd name="connsiteX5" fmla="*/ 3922635 w 5215066"/>
              <a:gd name="connsiteY5" fmla="*/ 6858000 h 6858000"/>
              <a:gd name="connsiteX6" fmla="*/ 0 w 521506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066" h="6858000">
                <a:moveTo>
                  <a:pt x="0" y="0"/>
                </a:moveTo>
                <a:lnTo>
                  <a:pt x="3197713" y="0"/>
                </a:lnTo>
                <a:lnTo>
                  <a:pt x="3259787" y="39865"/>
                </a:lnTo>
                <a:cubicBezTo>
                  <a:pt x="4439462" y="838237"/>
                  <a:pt x="5215066" y="2190263"/>
                  <a:pt x="5215066" y="3723759"/>
                </a:cubicBezTo>
                <a:cubicBezTo>
                  <a:pt x="5215066" y="4797206"/>
                  <a:pt x="4835020" y="5781733"/>
                  <a:pt x="4202364" y="6549681"/>
                </a:cubicBezTo>
                <a:lnTo>
                  <a:pt x="39226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E48D6C8A-2352-4533-AF37-AD478694FE1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046" y="2222261"/>
            <a:ext cx="2762398" cy="276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16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4FE232EE-B512-46E5-A5BD-10F13D777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BAFD176-D4C4-45B9-8D6E-C25F94C5C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2285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65025F0-DAC1-4667-BADF-6C58129EF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434101"/>
            <a:ext cx="4930901" cy="1232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300">
                <a:solidFill>
                  <a:schemeClr val="bg1"/>
                </a:solidFill>
              </a:rPr>
              <a:t>Quality Assurance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85B2D6B-877E-4599-A643-756FB8601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676579"/>
            <a:ext cx="5650991" cy="602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6">
            <a:extLst>
              <a:ext uri="{FF2B5EF4-FFF2-40B4-BE49-F238E27FC236}">
                <a16:creationId xmlns:a16="http://schemas.microsoft.com/office/drawing/2014/main" id="{9514E575-433A-4266-8C2D-C2BD62D81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938535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2962DC7-782D-4CF2-845F-9CEBF050831F}"/>
              </a:ext>
            </a:extLst>
          </p:cNvPr>
          <p:cNvSpPr txBox="1">
            <a:spLocks/>
          </p:cNvSpPr>
          <p:nvPr/>
        </p:nvSpPr>
        <p:spPr>
          <a:xfrm>
            <a:off x="720090" y="2762501"/>
            <a:ext cx="4934211" cy="3498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3464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8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685800" rtl="0" eaLnBrk="1" latinLnBrk="0" hangingPunct="1">
              <a:lnSpc>
                <a:spcPct val="112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Char char="•"/>
              <a:defRPr sz="1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83464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12598" algn="l" defTabSz="685800" rtl="0" eaLnBrk="1" latinLnBrk="0" hangingPunct="1">
              <a:lnSpc>
                <a:spcPct val="112000"/>
              </a:lnSpc>
              <a:spcBef>
                <a:spcPts val="975"/>
              </a:spcBef>
              <a:buFont typeface="Arial" panose="020B0604020202020204" pitchFamily="34" charset="0"/>
              <a:buChar char="•"/>
              <a:defRPr sz="105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2000"/>
              </a:lnSpc>
            </a:pPr>
            <a:r>
              <a:rPr lang="en-US" sz="1700"/>
              <a:t>Being ISO 9001 registered verifies that our production facilities, methods, procedures and processes are in accordance with the International Organisation for Standardisation; the preferred solution for millions of organisations worldwide.</a:t>
            </a:r>
          </a:p>
          <a:p>
            <a:pPr defTabSz="914400">
              <a:lnSpc>
                <a:spcPct val="102000"/>
              </a:lnSpc>
            </a:pPr>
            <a:endParaRPr lang="en-US" sz="1700"/>
          </a:p>
          <a:p>
            <a:pPr defTabSz="914400">
              <a:lnSpc>
                <a:spcPct val="102000"/>
              </a:lnSpc>
            </a:pPr>
            <a:r>
              <a:rPr lang="en-US" sz="1700"/>
              <a:t>You can do business with Aston knowing that all aspects of how business is conducted is documented and in line with stringent, internationally recognised standards.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E48D6C8A-2352-4533-AF37-AD478694FE1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404" y="3166426"/>
            <a:ext cx="2601847" cy="260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9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3C4E50B-33FC-4DE9-BC15-2D45FDB66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B6AB32-9341-46F9-BC40-D6FF103CF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9563" y="1108647"/>
            <a:ext cx="2572302" cy="171253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25" y="3077055"/>
            <a:ext cx="2574740" cy="171285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63" y="4994031"/>
            <a:ext cx="2572301" cy="1711235"/>
          </a:xfrm>
          <a:prstGeom prst="rect">
            <a:avLst/>
          </a:prstGeom>
        </p:spPr>
      </p:pic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5052954" y="1966287"/>
            <a:ext cx="3453012" cy="3329043"/>
          </a:xfrm>
        </p:spPr>
        <p:txBody>
          <a:bodyPr>
            <a:noAutofit/>
          </a:bodyPr>
          <a:lstStyle/>
          <a:p>
            <a:pPr>
              <a:lnSpc>
                <a:spcPct val="102000"/>
              </a:lnSpc>
            </a:pPr>
            <a:r>
              <a:rPr lang="en-US" sz="1400" dirty="0"/>
              <a:t>An optical </a:t>
            </a:r>
            <a:r>
              <a:rPr lang="en-US" sz="1400" dirty="0" err="1"/>
              <a:t>fibre</a:t>
            </a:r>
            <a:r>
              <a:rPr lang="en-US" sz="1400" dirty="0"/>
              <a:t> connector terminates the end of an optical </a:t>
            </a:r>
            <a:r>
              <a:rPr lang="en-US" sz="1400" dirty="0" err="1"/>
              <a:t>fibre</a:t>
            </a:r>
            <a:r>
              <a:rPr lang="en-US" sz="1400" dirty="0"/>
              <a:t>, and enables quicker connection and disconnection than splicing.</a:t>
            </a:r>
          </a:p>
          <a:p>
            <a:pPr>
              <a:lnSpc>
                <a:spcPct val="102000"/>
              </a:lnSpc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/>
              <a:t>Various adapter configurations, including keystone, shuttered, and secure-lock (pictured).</a:t>
            </a:r>
          </a:p>
          <a:p>
            <a:pPr>
              <a:lnSpc>
                <a:spcPct val="102000"/>
              </a:lnSpc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/>
              <a:t>Attenuators reduce the power of a signal without distorting its waveform.</a:t>
            </a:r>
          </a:p>
          <a:p>
            <a:pPr>
              <a:lnSpc>
                <a:spcPct val="102000"/>
              </a:lnSpc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/>
              <a:t>Available in E2000, FC, LC, MPO/MTP, MTRJ, MU, SC and ST configurations.</a:t>
            </a:r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A15E9EAB-38D7-48F8-89E2-541FFADD0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Title 1"/>
          <p:cNvSpPr txBox="1">
            <a:spLocks/>
          </p:cNvSpPr>
          <p:nvPr/>
        </p:nvSpPr>
        <p:spPr>
          <a:xfrm>
            <a:off x="3694873" y="455747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CONNECTORS, ADAPTERS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And ATTENUATORS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B152FA1-7B48-4766-B4D7-EF1ECD3F810C}"/>
              </a:ext>
            </a:extLst>
          </p:cNvPr>
          <p:cNvSpPr txBox="1">
            <a:spLocks/>
          </p:cNvSpPr>
          <p:nvPr/>
        </p:nvSpPr>
        <p:spPr>
          <a:xfrm>
            <a:off x="2" y="354353"/>
            <a:ext cx="4069664" cy="8693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Century Schoolbook" panose="02040604050505020304"/>
                <a:ea typeface="+mj-ea"/>
                <a:cs typeface="+mj-cs"/>
              </a:rPr>
              <a:t>PRODUCTS</a:t>
            </a:r>
            <a:endParaRPr kumimoji="0" lang="en-US" sz="3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Century Schoolbook" panose="020406040505050203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1013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3C4E50B-33FC-4DE9-BC15-2D45FDB66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B6AB32-9341-46F9-BC40-D6FF103CF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5052954" y="1206639"/>
            <a:ext cx="3453012" cy="332904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1400" dirty="0"/>
              <a:t>Used to transmit optical signal in various environments.</a:t>
            </a:r>
          </a:p>
          <a:p>
            <a:pPr>
              <a:lnSpc>
                <a:spcPct val="110000"/>
              </a:lnSpc>
            </a:pPr>
            <a:endParaRPr lang="en-US" sz="1400" dirty="0"/>
          </a:p>
          <a:p>
            <a:pPr>
              <a:lnSpc>
                <a:spcPct val="110000"/>
              </a:lnSpc>
            </a:pPr>
            <a:r>
              <a:rPr lang="en-US" sz="1400" dirty="0"/>
              <a:t>Low smoke zero halogen jackets for safety.</a:t>
            </a:r>
          </a:p>
          <a:p>
            <a:pPr>
              <a:lnSpc>
                <a:spcPct val="110000"/>
              </a:lnSpc>
            </a:pPr>
            <a:endParaRPr lang="en-US" sz="1400" dirty="0"/>
          </a:p>
          <a:p>
            <a:pPr>
              <a:lnSpc>
                <a:spcPct val="110000"/>
              </a:lnSpc>
            </a:pPr>
            <a:r>
              <a:rPr lang="en-US" sz="1400" b="1" dirty="0"/>
              <a:t>TIGHT BUFFERED </a:t>
            </a:r>
            <a:r>
              <a:rPr lang="en-US" sz="1400" dirty="0"/>
              <a:t>(900micron with aramid yarn. Vertical and Horizontal indoor application).</a:t>
            </a:r>
          </a:p>
          <a:p>
            <a:pPr>
              <a:lnSpc>
                <a:spcPct val="110000"/>
              </a:lnSpc>
            </a:pPr>
            <a:endParaRPr lang="en-US" sz="1400" b="1" dirty="0"/>
          </a:p>
          <a:p>
            <a:pPr>
              <a:lnSpc>
                <a:spcPct val="110000"/>
              </a:lnSpc>
            </a:pPr>
            <a:r>
              <a:rPr lang="en-US" sz="1400" b="1" dirty="0"/>
              <a:t>LOOSE TUBE </a:t>
            </a:r>
            <a:r>
              <a:rPr lang="en-US" sz="1400" dirty="0"/>
              <a:t>(250micron, central tube with gel. Horizontal indoor/outdoor application).</a:t>
            </a:r>
          </a:p>
          <a:p>
            <a:pPr>
              <a:lnSpc>
                <a:spcPct val="110000"/>
              </a:lnSpc>
            </a:pPr>
            <a:endParaRPr lang="en-US" sz="1400" dirty="0"/>
          </a:p>
          <a:p>
            <a:pPr>
              <a:lnSpc>
                <a:spcPct val="110000"/>
              </a:lnSpc>
            </a:pPr>
            <a:r>
              <a:rPr lang="en-US" sz="1400" b="1" dirty="0"/>
              <a:t>Steel Tape or Wire </a:t>
            </a:r>
            <a:r>
              <a:rPr lang="en-US" sz="1400" b="1" dirty="0" err="1"/>
              <a:t>Armoured</a:t>
            </a:r>
            <a:r>
              <a:rPr lang="en-US" sz="1400" b="1" dirty="0"/>
              <a:t> (STA or SWA) </a:t>
            </a:r>
            <a:r>
              <a:rPr lang="en-US" sz="1400" dirty="0"/>
              <a:t>option for added protection from rodents or external pressures.</a:t>
            </a:r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A15E9EAB-38D7-48F8-89E2-541FFADD0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4" name="Title 1"/>
          <p:cNvSpPr txBox="1">
            <a:spLocks/>
          </p:cNvSpPr>
          <p:nvPr/>
        </p:nvSpPr>
        <p:spPr>
          <a:xfrm>
            <a:off x="3694873" y="455747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CABLE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45A1B3A-CCD2-4C65-AF0E-7D6231CCBF7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841" y="1567486"/>
            <a:ext cx="2245573" cy="14977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887BE1-C2DE-4EC8-925D-FE64C33952A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412" y="3409020"/>
            <a:ext cx="2245572" cy="14977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619C8CF-288F-41C2-AD0D-C06DBB4C102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412" y="5075147"/>
            <a:ext cx="2245572" cy="149777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9559195-D88D-4F49-9506-0C52E9E90606}"/>
              </a:ext>
            </a:extLst>
          </p:cNvPr>
          <p:cNvSpPr txBox="1">
            <a:spLocks/>
          </p:cNvSpPr>
          <p:nvPr/>
        </p:nvSpPr>
        <p:spPr>
          <a:xfrm>
            <a:off x="2" y="354353"/>
            <a:ext cx="4069664" cy="8693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Century Schoolbook" panose="02040604050505020304"/>
                <a:ea typeface="+mj-ea"/>
                <a:cs typeface="+mj-cs"/>
              </a:rPr>
              <a:t>PRODUCTS</a:t>
            </a:r>
            <a:endParaRPr kumimoji="0" lang="en-US" sz="3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Century Schoolbook" panose="020406040505050203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37076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11300" y="227372"/>
            <a:ext cx="4082749" cy="206847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5D44B584-65A7-4029-A075-505AA5EAE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82750" cy="6858000"/>
          </a:xfrm>
          <a:custGeom>
            <a:avLst/>
            <a:gdLst>
              <a:gd name="connsiteX0" fmla="*/ 0 w 5443666"/>
              <a:gd name="connsiteY0" fmla="*/ 0 h 6845983"/>
              <a:gd name="connsiteX1" fmla="*/ 3595564 w 5443666"/>
              <a:gd name="connsiteY1" fmla="*/ 0 h 6845983"/>
              <a:gd name="connsiteX2" fmla="*/ 3746607 w 5443666"/>
              <a:gd name="connsiteY2" fmla="*/ 118697 h 6845983"/>
              <a:gd name="connsiteX3" fmla="*/ 5443666 w 5443666"/>
              <a:gd name="connsiteY3" fmla="*/ 3717234 h 6845983"/>
              <a:gd name="connsiteX4" fmla="*/ 4378763 w 5443666"/>
              <a:gd name="connsiteY4" fmla="*/ 6683615 h 6845983"/>
              <a:gd name="connsiteX5" fmla="*/ 4238117 w 5443666"/>
              <a:gd name="connsiteY5" fmla="*/ 6845983 h 6845983"/>
              <a:gd name="connsiteX6" fmla="*/ 0 w 5443666"/>
              <a:gd name="connsiteY6" fmla="*/ 6845983 h 6845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3666" h="6845983">
                <a:moveTo>
                  <a:pt x="0" y="0"/>
                </a:moveTo>
                <a:lnTo>
                  <a:pt x="3595564" y="0"/>
                </a:lnTo>
                <a:lnTo>
                  <a:pt x="3746607" y="118697"/>
                </a:lnTo>
                <a:cubicBezTo>
                  <a:pt x="4783044" y="974041"/>
                  <a:pt x="5443666" y="2268489"/>
                  <a:pt x="5443666" y="3717234"/>
                </a:cubicBezTo>
                <a:cubicBezTo>
                  <a:pt x="5443666" y="4844036"/>
                  <a:pt x="5044030" y="5877498"/>
                  <a:pt x="4378763" y="6683615"/>
                </a:cubicBezTo>
                <a:lnTo>
                  <a:pt x="4238117" y="6845983"/>
                </a:lnTo>
                <a:lnTo>
                  <a:pt x="0" y="6845983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F0E0918-AB00-4194-A9D5-9AF9B4918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11300" cy="6858000"/>
          </a:xfrm>
          <a:custGeom>
            <a:avLst/>
            <a:gdLst>
              <a:gd name="connsiteX0" fmla="*/ 0 w 5215066"/>
              <a:gd name="connsiteY0" fmla="*/ 0 h 6858000"/>
              <a:gd name="connsiteX1" fmla="*/ 3197713 w 5215066"/>
              <a:gd name="connsiteY1" fmla="*/ 0 h 6858000"/>
              <a:gd name="connsiteX2" fmla="*/ 3259787 w 5215066"/>
              <a:gd name="connsiteY2" fmla="*/ 39865 h 6858000"/>
              <a:gd name="connsiteX3" fmla="*/ 5215066 w 5215066"/>
              <a:gd name="connsiteY3" fmla="*/ 3723759 h 6858000"/>
              <a:gd name="connsiteX4" fmla="*/ 4202364 w 5215066"/>
              <a:gd name="connsiteY4" fmla="*/ 6549681 h 6858000"/>
              <a:gd name="connsiteX5" fmla="*/ 3922635 w 5215066"/>
              <a:gd name="connsiteY5" fmla="*/ 6858000 h 6858000"/>
              <a:gd name="connsiteX6" fmla="*/ 0 w 521506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066" h="6858000">
                <a:moveTo>
                  <a:pt x="0" y="0"/>
                </a:moveTo>
                <a:lnTo>
                  <a:pt x="3197713" y="0"/>
                </a:lnTo>
                <a:lnTo>
                  <a:pt x="3259787" y="39865"/>
                </a:lnTo>
                <a:cubicBezTo>
                  <a:pt x="4439462" y="838237"/>
                  <a:pt x="5215066" y="2190263"/>
                  <a:pt x="5215066" y="3723759"/>
                </a:cubicBezTo>
                <a:cubicBezTo>
                  <a:pt x="5215066" y="4797206"/>
                  <a:pt x="4835020" y="5781733"/>
                  <a:pt x="4202364" y="6549681"/>
                </a:cubicBezTo>
                <a:lnTo>
                  <a:pt x="39226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55" y="2595382"/>
            <a:ext cx="2762398" cy="2016157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sz="quarter" idx="13"/>
          </p:nvPr>
        </p:nvSpPr>
        <p:spPr>
          <a:xfrm>
            <a:off x="4489749" y="2886500"/>
            <a:ext cx="4082749" cy="3337721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Single mode optical </a:t>
            </a:r>
            <a:r>
              <a:rPr lang="en-US" sz="1400" dirty="0" err="1">
                <a:solidFill>
                  <a:schemeClr val="tx1"/>
                </a:solidFill>
              </a:rPr>
              <a:t>fibre</a:t>
            </a:r>
            <a:r>
              <a:rPr lang="en-US" sz="1400" dirty="0">
                <a:solidFill>
                  <a:schemeClr val="tx1"/>
                </a:solidFill>
              </a:rPr>
              <a:t> is </a:t>
            </a:r>
            <a:r>
              <a:rPr lang="en-US" sz="1400" dirty="0" err="1">
                <a:solidFill>
                  <a:schemeClr val="tx1"/>
                </a:solidFill>
              </a:rPr>
              <a:t>characterised</a:t>
            </a:r>
            <a:r>
              <a:rPr lang="en-US" sz="1400" dirty="0">
                <a:solidFill>
                  <a:schemeClr val="tx1"/>
                </a:solidFill>
              </a:rPr>
              <a:t> by its narrow modal dispersion (8.3 to 10 micron diameter)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Better at retaining fidelity of light pulses and exhibiting higher bandwidth than multi mode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As a result, single mode </a:t>
            </a:r>
            <a:r>
              <a:rPr lang="en-US" sz="1400" dirty="0" err="1">
                <a:solidFill>
                  <a:schemeClr val="tx1"/>
                </a:solidFill>
              </a:rPr>
              <a:t>fibre</a:t>
            </a:r>
            <a:r>
              <a:rPr lang="en-US" sz="1400" dirty="0">
                <a:solidFill>
                  <a:schemeClr val="tx1"/>
                </a:solidFill>
              </a:rPr>
              <a:t> is ideal for long distance applications.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OS2</a:t>
            </a:r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D3686B33-4E07-4542-8F02-1876C8359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3" name="Title 1"/>
          <p:cNvSpPr txBox="1">
            <a:spLocks/>
          </p:cNvSpPr>
          <p:nvPr/>
        </p:nvSpPr>
        <p:spPr>
          <a:xfrm>
            <a:off x="3474350" y="1212189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SINGLE MODE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CABLE</a:t>
            </a:r>
          </a:p>
        </p:txBody>
      </p:sp>
      <p:sp>
        <p:nvSpPr>
          <p:cNvPr id="17" name="Up Arrow 16"/>
          <p:cNvSpPr/>
          <p:nvPr/>
        </p:nvSpPr>
        <p:spPr>
          <a:xfrm>
            <a:off x="2749470" y="4194701"/>
            <a:ext cx="671795" cy="1831254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694D9127-EF99-455F-A372-FC316807ED1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663" y="5558723"/>
            <a:ext cx="1256148" cy="125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7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706584" y="130583"/>
            <a:ext cx="4082749" cy="206847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5D44B584-65A7-4029-A075-505AA5EAE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82750" cy="6858000"/>
          </a:xfrm>
          <a:custGeom>
            <a:avLst/>
            <a:gdLst>
              <a:gd name="connsiteX0" fmla="*/ 0 w 5443666"/>
              <a:gd name="connsiteY0" fmla="*/ 0 h 6845983"/>
              <a:gd name="connsiteX1" fmla="*/ 3595564 w 5443666"/>
              <a:gd name="connsiteY1" fmla="*/ 0 h 6845983"/>
              <a:gd name="connsiteX2" fmla="*/ 3746607 w 5443666"/>
              <a:gd name="connsiteY2" fmla="*/ 118697 h 6845983"/>
              <a:gd name="connsiteX3" fmla="*/ 5443666 w 5443666"/>
              <a:gd name="connsiteY3" fmla="*/ 3717234 h 6845983"/>
              <a:gd name="connsiteX4" fmla="*/ 4378763 w 5443666"/>
              <a:gd name="connsiteY4" fmla="*/ 6683615 h 6845983"/>
              <a:gd name="connsiteX5" fmla="*/ 4238117 w 5443666"/>
              <a:gd name="connsiteY5" fmla="*/ 6845983 h 6845983"/>
              <a:gd name="connsiteX6" fmla="*/ 0 w 5443666"/>
              <a:gd name="connsiteY6" fmla="*/ 6845983 h 6845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3666" h="6845983">
                <a:moveTo>
                  <a:pt x="0" y="0"/>
                </a:moveTo>
                <a:lnTo>
                  <a:pt x="3595564" y="0"/>
                </a:lnTo>
                <a:lnTo>
                  <a:pt x="3746607" y="118697"/>
                </a:lnTo>
                <a:cubicBezTo>
                  <a:pt x="4783044" y="974041"/>
                  <a:pt x="5443666" y="2268489"/>
                  <a:pt x="5443666" y="3717234"/>
                </a:cubicBezTo>
                <a:cubicBezTo>
                  <a:pt x="5443666" y="4844036"/>
                  <a:pt x="5044030" y="5877498"/>
                  <a:pt x="4378763" y="6683615"/>
                </a:cubicBezTo>
                <a:lnTo>
                  <a:pt x="4238117" y="6845983"/>
                </a:lnTo>
                <a:lnTo>
                  <a:pt x="0" y="6845983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F0E0918-AB00-4194-A9D5-9AF9B4918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11300" cy="6858000"/>
          </a:xfrm>
          <a:custGeom>
            <a:avLst/>
            <a:gdLst>
              <a:gd name="connsiteX0" fmla="*/ 0 w 5215066"/>
              <a:gd name="connsiteY0" fmla="*/ 0 h 6858000"/>
              <a:gd name="connsiteX1" fmla="*/ 3197713 w 5215066"/>
              <a:gd name="connsiteY1" fmla="*/ 0 h 6858000"/>
              <a:gd name="connsiteX2" fmla="*/ 3259787 w 5215066"/>
              <a:gd name="connsiteY2" fmla="*/ 39865 h 6858000"/>
              <a:gd name="connsiteX3" fmla="*/ 5215066 w 5215066"/>
              <a:gd name="connsiteY3" fmla="*/ 3723759 h 6858000"/>
              <a:gd name="connsiteX4" fmla="*/ 4202364 w 5215066"/>
              <a:gd name="connsiteY4" fmla="*/ 6549681 h 6858000"/>
              <a:gd name="connsiteX5" fmla="*/ 3922635 w 5215066"/>
              <a:gd name="connsiteY5" fmla="*/ 6858000 h 6858000"/>
              <a:gd name="connsiteX6" fmla="*/ 0 w 521506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066" h="6858000">
                <a:moveTo>
                  <a:pt x="0" y="0"/>
                </a:moveTo>
                <a:lnTo>
                  <a:pt x="3197713" y="0"/>
                </a:lnTo>
                <a:lnTo>
                  <a:pt x="3259787" y="39865"/>
                </a:lnTo>
                <a:cubicBezTo>
                  <a:pt x="4439462" y="838237"/>
                  <a:pt x="5215066" y="2190263"/>
                  <a:pt x="5215066" y="3723759"/>
                </a:cubicBezTo>
                <a:cubicBezTo>
                  <a:pt x="5215066" y="4797206"/>
                  <a:pt x="4835020" y="5781733"/>
                  <a:pt x="4202364" y="6549681"/>
                </a:cubicBezTo>
                <a:lnTo>
                  <a:pt x="39226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55" y="2595382"/>
            <a:ext cx="2762398" cy="2016157"/>
          </a:xfrm>
          <a:prstGeom prst="rect">
            <a:avLst/>
          </a:prstGeom>
        </p:spPr>
      </p:pic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4489749" y="2886500"/>
            <a:ext cx="4082749" cy="3337721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Multi mode optical </a:t>
            </a:r>
            <a:r>
              <a:rPr lang="en-US" sz="1400" dirty="0" err="1">
                <a:solidFill>
                  <a:schemeClr val="tx1"/>
                </a:solidFill>
              </a:rPr>
              <a:t>fibre</a:t>
            </a:r>
            <a:r>
              <a:rPr lang="en-US" sz="1400" dirty="0">
                <a:solidFill>
                  <a:schemeClr val="tx1"/>
                </a:solidFill>
              </a:rPr>
              <a:t> is suitable for communication over short distances; such as in an office building or school. 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Multi mode </a:t>
            </a:r>
            <a:r>
              <a:rPr lang="en-US" sz="1400" dirty="0" err="1">
                <a:solidFill>
                  <a:schemeClr val="tx1"/>
                </a:solidFill>
              </a:rPr>
              <a:t>fibre</a:t>
            </a:r>
            <a:r>
              <a:rPr lang="en-US" sz="1400" dirty="0">
                <a:solidFill>
                  <a:schemeClr val="tx1"/>
                </a:solidFill>
              </a:rPr>
              <a:t> equipment is cheaper than single mode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Due to its high capacity and reliability, multi mode </a:t>
            </a:r>
            <a:r>
              <a:rPr lang="en-US" sz="1400" dirty="0" err="1">
                <a:solidFill>
                  <a:schemeClr val="tx1"/>
                </a:solidFill>
              </a:rPr>
              <a:t>fibre</a:t>
            </a:r>
            <a:r>
              <a:rPr lang="en-US" sz="1400" dirty="0">
                <a:solidFill>
                  <a:schemeClr val="tx1"/>
                </a:solidFill>
              </a:rPr>
              <a:t> is ideal for backbone applications.</a:t>
            </a:r>
          </a:p>
          <a:p>
            <a:pPr>
              <a:lnSpc>
                <a:spcPct val="102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OM1, OM2, OM3, OM4</a:t>
            </a: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D3686B33-4E07-4542-8F02-1876C8359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8" y="5380579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5" name="Title 1"/>
          <p:cNvSpPr txBox="1">
            <a:spLocks/>
          </p:cNvSpPr>
          <p:nvPr/>
        </p:nvSpPr>
        <p:spPr>
          <a:xfrm>
            <a:off x="3474350" y="1246214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MULTI MODE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CABLE</a:t>
            </a:r>
          </a:p>
        </p:txBody>
      </p:sp>
      <p:sp>
        <p:nvSpPr>
          <p:cNvPr id="20" name="Up Arrow 19"/>
          <p:cNvSpPr/>
          <p:nvPr/>
        </p:nvSpPr>
        <p:spPr>
          <a:xfrm>
            <a:off x="883456" y="3570487"/>
            <a:ext cx="671795" cy="1831254"/>
          </a:xfrm>
          <a:prstGeom prst="up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DB0B68E1-139C-4ED2-AF19-888CDC6CAE1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663" y="5471269"/>
            <a:ext cx="1256148" cy="125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55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CCA4F2F-27C7-4692-B19D-F91C3B7D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5603" y="531542"/>
            <a:ext cx="4756895" cy="1484275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A7F97D9-9195-4EC6-BB21-D56B2B92D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099916" cy="3548529"/>
          </a:xfrm>
          <a:custGeom>
            <a:avLst/>
            <a:gdLst>
              <a:gd name="connsiteX0" fmla="*/ 0 w 4133221"/>
              <a:gd name="connsiteY0" fmla="*/ 0 h 3548529"/>
              <a:gd name="connsiteX1" fmla="*/ 3798429 w 4133221"/>
              <a:gd name="connsiteY1" fmla="*/ 0 h 3548529"/>
              <a:gd name="connsiteX2" fmla="*/ 3850140 w 4133221"/>
              <a:gd name="connsiteY2" fmla="*/ 85119 h 3548529"/>
              <a:gd name="connsiteX3" fmla="*/ 4133221 w 4133221"/>
              <a:gd name="connsiteY3" fmla="*/ 1203093 h 3548529"/>
              <a:gd name="connsiteX4" fmla="*/ 1787785 w 4133221"/>
              <a:gd name="connsiteY4" fmla="*/ 3548529 h 3548529"/>
              <a:gd name="connsiteX5" fmla="*/ 129311 w 4133221"/>
              <a:gd name="connsiteY5" fmla="*/ 2861567 h 3548529"/>
              <a:gd name="connsiteX6" fmla="*/ 0 w 4133221"/>
              <a:gd name="connsiteY6" fmla="*/ 2719289 h 354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33221" h="3548529">
                <a:moveTo>
                  <a:pt x="0" y="0"/>
                </a:moveTo>
                <a:lnTo>
                  <a:pt x="3798429" y="0"/>
                </a:lnTo>
                <a:lnTo>
                  <a:pt x="3850140" y="85119"/>
                </a:lnTo>
                <a:cubicBezTo>
                  <a:pt x="4030674" y="417451"/>
                  <a:pt x="4133221" y="798296"/>
                  <a:pt x="4133221" y="1203093"/>
                </a:cubicBezTo>
                <a:cubicBezTo>
                  <a:pt x="4133221" y="2498442"/>
                  <a:pt x="3083134" y="3548529"/>
                  <a:pt x="1787785" y="3548529"/>
                </a:cubicBezTo>
                <a:cubicBezTo>
                  <a:pt x="1140111" y="3548529"/>
                  <a:pt x="553752" y="3286007"/>
                  <a:pt x="129311" y="2861567"/>
                </a:cubicBezTo>
                <a:lnTo>
                  <a:pt x="0" y="2719289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954B3746-67DF-4725-9CC1-57A117586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838009" y="107632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5B5684C-AF91-48CE-AF06-3C9B8E0C6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0" y="3842187"/>
            <a:ext cx="2490867" cy="3015812"/>
          </a:xfrm>
          <a:custGeom>
            <a:avLst/>
            <a:gdLst>
              <a:gd name="connsiteX0" fmla="*/ 1359768 w 3321156"/>
              <a:gd name="connsiteY0" fmla="*/ 0 h 3015812"/>
              <a:gd name="connsiteX1" fmla="*/ 3321156 w 3321156"/>
              <a:gd name="connsiteY1" fmla="*/ 1961388 h 3015812"/>
              <a:gd name="connsiteX2" fmla="*/ 3084427 w 3321156"/>
              <a:gd name="connsiteY2" fmla="*/ 2896302 h 3015812"/>
              <a:gd name="connsiteX3" fmla="*/ 3011823 w 3321156"/>
              <a:gd name="connsiteY3" fmla="*/ 3015812 h 3015812"/>
              <a:gd name="connsiteX4" fmla="*/ 0 w 3321156"/>
              <a:gd name="connsiteY4" fmla="*/ 3015812 h 3015812"/>
              <a:gd name="connsiteX5" fmla="*/ 0 w 3321156"/>
              <a:gd name="connsiteY5" fmla="*/ 549808 h 3015812"/>
              <a:gd name="connsiteX6" fmla="*/ 112143 w 3321156"/>
              <a:gd name="connsiteY6" fmla="*/ 447886 h 3015812"/>
              <a:gd name="connsiteX7" fmla="*/ 1359768 w 3321156"/>
              <a:gd name="connsiteY7" fmla="*/ 0 h 301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1156" h="3015812">
                <a:moveTo>
                  <a:pt x="1359768" y="0"/>
                </a:moveTo>
                <a:cubicBezTo>
                  <a:pt x="2443013" y="0"/>
                  <a:pt x="3321156" y="878143"/>
                  <a:pt x="3321156" y="1961388"/>
                </a:cubicBezTo>
                <a:cubicBezTo>
                  <a:pt x="3321156" y="2299902"/>
                  <a:pt x="3235400" y="2618387"/>
                  <a:pt x="3084427" y="2896302"/>
                </a:cubicBezTo>
                <a:lnTo>
                  <a:pt x="3011823" y="3015812"/>
                </a:lnTo>
                <a:lnTo>
                  <a:pt x="0" y="3015812"/>
                </a:lnTo>
                <a:lnTo>
                  <a:pt x="0" y="549808"/>
                </a:lnTo>
                <a:lnTo>
                  <a:pt x="112143" y="447886"/>
                </a:lnTo>
                <a:cubicBezTo>
                  <a:pt x="451187" y="168082"/>
                  <a:pt x="885848" y="0"/>
                  <a:pt x="135976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34A1A31-9862-4AB7-B0A3-C7FA2DC92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5897" y="2496668"/>
            <a:ext cx="2338578" cy="311810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873" r="25193" b="-3"/>
          <a:stretch/>
        </p:blipFill>
        <p:spPr>
          <a:xfrm>
            <a:off x="2669341" y="2661260"/>
            <a:ext cx="2091690" cy="2788920"/>
          </a:xfrm>
          <a:custGeom>
            <a:avLst/>
            <a:gdLst/>
            <a:ahLst/>
            <a:cxnLst/>
            <a:rect l="l" t="t" r="r" b="b"/>
            <a:pathLst>
              <a:path w="2880360" h="2880360">
                <a:moveTo>
                  <a:pt x="1440180" y="0"/>
                </a:moveTo>
                <a:cubicBezTo>
                  <a:pt x="2235569" y="0"/>
                  <a:pt x="2880360" y="644791"/>
                  <a:pt x="2880360" y="1440180"/>
                </a:cubicBezTo>
                <a:cubicBezTo>
                  <a:pt x="2880360" y="2235569"/>
                  <a:pt x="2235569" y="2880360"/>
                  <a:pt x="1440180" y="2880360"/>
                </a:cubicBezTo>
                <a:cubicBezTo>
                  <a:pt x="644791" y="2880360"/>
                  <a:pt x="0" y="2235569"/>
                  <a:pt x="0" y="1440180"/>
                </a:cubicBezTo>
                <a:cubicBezTo>
                  <a:pt x="0" y="644791"/>
                  <a:pt x="644791" y="0"/>
                  <a:pt x="1440180" y="0"/>
                </a:cubicBezTo>
                <a:close/>
              </a:path>
            </a:pathLst>
          </a:cu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095" r="21343" b="-2"/>
          <a:stretch/>
        </p:blipFill>
        <p:spPr>
          <a:xfrm>
            <a:off x="20" y="10"/>
            <a:ext cx="2975959" cy="3383270"/>
          </a:xfrm>
          <a:custGeom>
            <a:avLst/>
            <a:gdLst/>
            <a:ahLst/>
            <a:cxnLst/>
            <a:rect l="l" t="t" r="r" b="b"/>
            <a:pathLst>
              <a:path w="3967973" h="3383280">
                <a:moveTo>
                  <a:pt x="0" y="0"/>
                </a:moveTo>
                <a:lnTo>
                  <a:pt x="3605273" y="0"/>
                </a:lnTo>
                <a:lnTo>
                  <a:pt x="3704836" y="163887"/>
                </a:lnTo>
                <a:cubicBezTo>
                  <a:pt x="3872651" y="472804"/>
                  <a:pt x="3967973" y="826817"/>
                  <a:pt x="3967973" y="1203093"/>
                </a:cubicBezTo>
                <a:cubicBezTo>
                  <a:pt x="3967973" y="2407177"/>
                  <a:pt x="2991870" y="3383280"/>
                  <a:pt x="1787786" y="3383280"/>
                </a:cubicBezTo>
                <a:cubicBezTo>
                  <a:pt x="1110489" y="3383280"/>
                  <a:pt x="505326" y="3074435"/>
                  <a:pt x="105448" y="2589894"/>
                </a:cubicBezTo>
                <a:lnTo>
                  <a:pt x="0" y="2448881"/>
                </a:lnTo>
                <a:close/>
              </a:path>
            </a:pathLst>
          </a:cu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423" r="25316" b="2"/>
          <a:stretch/>
        </p:blipFill>
        <p:spPr>
          <a:xfrm>
            <a:off x="3618" y="4007260"/>
            <a:ext cx="2366304" cy="2850749"/>
          </a:xfrm>
          <a:custGeom>
            <a:avLst/>
            <a:gdLst/>
            <a:ahLst/>
            <a:cxnLst/>
            <a:rect l="l" t="t" r="r" b="b"/>
            <a:pathLst>
              <a:path w="3155071" h="2850749">
                <a:moveTo>
                  <a:pt x="1358746" y="0"/>
                </a:moveTo>
                <a:cubicBezTo>
                  <a:pt x="2350829" y="0"/>
                  <a:pt x="3155071" y="804242"/>
                  <a:pt x="3155071" y="1796325"/>
                </a:cubicBezTo>
                <a:cubicBezTo>
                  <a:pt x="3155071" y="2168356"/>
                  <a:pt x="3041975" y="2513972"/>
                  <a:pt x="2848287" y="2800668"/>
                </a:cubicBezTo>
                <a:lnTo>
                  <a:pt x="2810837" y="2850749"/>
                </a:lnTo>
                <a:lnTo>
                  <a:pt x="0" y="2850749"/>
                </a:lnTo>
                <a:lnTo>
                  <a:pt x="0" y="623564"/>
                </a:lnTo>
                <a:lnTo>
                  <a:pt x="88552" y="526132"/>
                </a:lnTo>
                <a:cubicBezTo>
                  <a:pt x="413623" y="201061"/>
                  <a:pt x="862705" y="0"/>
                  <a:pt x="1358746" y="0"/>
                </a:cubicBezTo>
                <a:close/>
              </a:path>
            </a:pathLst>
          </a:custGeom>
        </p:spPr>
      </p:pic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119687" y="3224294"/>
            <a:ext cx="3452811" cy="2931932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</a:pPr>
            <a:r>
              <a:rPr lang="en-US" sz="1300" dirty="0">
                <a:solidFill>
                  <a:schemeClr val="tx1"/>
                </a:solidFill>
              </a:rPr>
              <a:t>Used to transmit optical signal, in simplex, duplex and different lengths</a:t>
            </a:r>
          </a:p>
          <a:p>
            <a:pPr marL="45720" indent="0">
              <a:lnSpc>
                <a:spcPct val="102000"/>
              </a:lnSpc>
              <a:buNone/>
            </a:pPr>
            <a:endParaRPr lang="en-US" sz="13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400" dirty="0">
                <a:solidFill>
                  <a:schemeClr val="tx1"/>
                </a:solidFill>
              </a:rPr>
              <a:t>Available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b="1" dirty="0">
                <a:solidFill>
                  <a:schemeClr val="tx1"/>
                </a:solidFill>
              </a:rPr>
              <a:t>SINGLE MODE </a:t>
            </a:r>
            <a:r>
              <a:rPr lang="en-US" sz="1300" dirty="0">
                <a:solidFill>
                  <a:schemeClr val="tx1"/>
                </a:solidFill>
              </a:rPr>
              <a:t>(higher bandwidth for long distance) and </a:t>
            </a:r>
            <a:r>
              <a:rPr lang="en-US" sz="1300" b="1" dirty="0">
                <a:solidFill>
                  <a:schemeClr val="tx1"/>
                </a:solidFill>
              </a:rPr>
              <a:t>MULTI MODE </a:t>
            </a:r>
            <a:r>
              <a:rPr lang="en-US" sz="1300" dirty="0">
                <a:solidFill>
                  <a:schemeClr val="tx1"/>
                </a:solidFill>
              </a:rPr>
              <a:t>(short distance for office backbones)</a:t>
            </a:r>
          </a:p>
          <a:p>
            <a:pPr>
              <a:lnSpc>
                <a:spcPct val="102000"/>
              </a:lnSpc>
            </a:pPr>
            <a:endParaRPr lang="en-US" sz="1300" dirty="0">
              <a:solidFill>
                <a:schemeClr val="tx1"/>
              </a:solidFill>
            </a:endParaRPr>
          </a:p>
          <a:p>
            <a:pPr>
              <a:lnSpc>
                <a:spcPct val="102000"/>
              </a:lnSpc>
            </a:pPr>
            <a:r>
              <a:rPr lang="en-US" sz="1300" dirty="0">
                <a:solidFill>
                  <a:schemeClr val="tx1"/>
                </a:solidFill>
              </a:rPr>
              <a:t>Pigtails are similar to patch cords, but only have one connector, and bare </a:t>
            </a:r>
            <a:r>
              <a:rPr lang="en-US" sz="1300" dirty="0" err="1">
                <a:solidFill>
                  <a:schemeClr val="tx1"/>
                </a:solidFill>
              </a:rPr>
              <a:t>fibre</a:t>
            </a:r>
            <a:r>
              <a:rPr lang="en-US" sz="1300" dirty="0">
                <a:solidFill>
                  <a:schemeClr val="tx1"/>
                </a:solidFill>
              </a:rPr>
              <a:t> on the other end.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02E08DB-4C7C-4887-9855-53E3117C5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86200" y="6199730"/>
            <a:ext cx="5257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3421265" y="1577919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PATCH CORDS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AND PIGTAILS</a:t>
            </a:r>
          </a:p>
        </p:txBody>
      </p:sp>
    </p:spTree>
    <p:extLst>
      <p:ext uri="{BB962C8B-B14F-4D97-AF65-F5344CB8AC3E}">
        <p14:creationId xmlns:p14="http://schemas.microsoft.com/office/powerpoint/2010/main" val="29002061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B0AC3BF-0792-45B4-8EC5-EBF942D09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468A308A-350B-4289-B870-1F6593346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643466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9DE5E7D-B74F-4560-B451-69EB8BEB9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9000"/>
            <a:ext cx="9144000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599" y="3842710"/>
            <a:ext cx="4603678" cy="2190941"/>
          </a:xfrm>
        </p:spPr>
        <p:txBody>
          <a:bodyPr anchor="ctr">
            <a:norm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PRODUCTS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1542338"/>
            <a:ext cx="2505341" cy="16666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330" y="1556409"/>
            <a:ext cx="2505341" cy="16666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197" y="1572310"/>
            <a:ext cx="2499796" cy="1662999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1E5F3-C9F3-493A-B012-AD4794302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6358" y="3840900"/>
            <a:ext cx="0" cy="219456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650992" y="4095934"/>
            <a:ext cx="3010408" cy="2190941"/>
          </a:xfrm>
        </p:spPr>
        <p:txBody>
          <a:bodyPr anchor="ctr">
            <a:noAutofit/>
          </a:bodyPr>
          <a:lstStyle/>
          <a:p>
            <a:pPr>
              <a:lnSpc>
                <a:spcPct val="102000"/>
              </a:lnSpc>
            </a:pPr>
            <a:r>
              <a:rPr lang="en-US" sz="1400" dirty="0"/>
              <a:t>Use of the high density MTP/MPO system allows for simple termination of the </a:t>
            </a:r>
            <a:r>
              <a:rPr lang="en-US" sz="1400" dirty="0" err="1"/>
              <a:t>fibre</a:t>
            </a:r>
            <a:r>
              <a:rPr lang="en-US" sz="1400" dirty="0"/>
              <a:t> backbone</a:t>
            </a:r>
          </a:p>
          <a:p>
            <a:pPr marL="45720" indent="0">
              <a:lnSpc>
                <a:spcPct val="102000"/>
              </a:lnSpc>
              <a:buNone/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/>
              <a:t>Allows quick connection of up to 24 </a:t>
            </a:r>
            <a:r>
              <a:rPr lang="en-US" sz="1400" dirty="0" err="1"/>
              <a:t>fibres</a:t>
            </a:r>
            <a:r>
              <a:rPr lang="en-US" sz="1400" dirty="0"/>
              <a:t> by using the patented US </a:t>
            </a:r>
            <a:r>
              <a:rPr lang="en-US" sz="1400" dirty="0" err="1"/>
              <a:t>Conec</a:t>
            </a:r>
            <a:r>
              <a:rPr lang="en-US" sz="1400" dirty="0"/>
              <a:t> connectors.</a:t>
            </a:r>
          </a:p>
          <a:p>
            <a:pPr>
              <a:lnSpc>
                <a:spcPct val="102000"/>
              </a:lnSpc>
            </a:pPr>
            <a:endParaRPr lang="en-US" sz="1400" dirty="0"/>
          </a:p>
          <a:p>
            <a:pPr>
              <a:lnSpc>
                <a:spcPct val="102000"/>
              </a:lnSpc>
            </a:pPr>
            <a:r>
              <a:rPr lang="en-US" sz="1400" dirty="0" err="1"/>
              <a:t>Preterminated</a:t>
            </a:r>
            <a:r>
              <a:rPr lang="en-US" sz="1400" dirty="0"/>
              <a:t> cable allows “plug and play” connectivity, reducing both </a:t>
            </a:r>
            <a:r>
              <a:rPr lang="en-US" sz="1400" dirty="0" err="1"/>
              <a:t>labour</a:t>
            </a:r>
            <a:r>
              <a:rPr lang="en-US" sz="1400" dirty="0"/>
              <a:t> and time for engineers.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21265" y="86738"/>
            <a:ext cx="5098148" cy="1054793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PRETERMINATED CABLES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AND MPO/MTP</a:t>
            </a:r>
          </a:p>
        </p:txBody>
      </p:sp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0BAE53E5-B697-49FF-972C-7ECBDFF9AFF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53" y="108421"/>
            <a:ext cx="1256148" cy="125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05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algn="ctr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140</TotalTime>
  <Words>900</Words>
  <Application>Microsoft Office PowerPoint</Application>
  <PresentationFormat>On-screen Show (4:3)</PresentationFormat>
  <Paragraphs>135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Schoolbook</vt:lpstr>
      <vt:lpstr>Corbel</vt:lpstr>
      <vt:lpstr>Georgia</vt:lpstr>
      <vt:lpstr>Headlines</vt:lpstr>
      <vt:lpstr>INNOVATIVE &amp; UNIQUE</vt:lpstr>
      <vt:lpstr>PowerPoint Presentation</vt:lpstr>
      <vt:lpstr>Quality Assurance</vt:lpstr>
      <vt:lpstr>PowerPoint Presentation</vt:lpstr>
      <vt:lpstr>PowerPoint Presentation</vt:lpstr>
      <vt:lpstr>PRODUCTS</vt:lpstr>
      <vt:lpstr>PRODUCTS</vt:lpstr>
      <vt:lpstr>PRODUCTS</vt:lpstr>
      <vt:lpstr>PRODUCTS</vt:lpstr>
      <vt:lpstr>PRODUCTS</vt:lpstr>
      <vt:lpstr>PRODUCTS</vt:lpstr>
      <vt:lpstr>PRODUCTS</vt:lpstr>
      <vt:lpstr>PRODUCTS</vt:lpstr>
      <vt:lpstr>PRODUCTS</vt:lpstr>
      <vt:lpstr>PRODUCTS</vt:lpstr>
      <vt:lpstr>PowerPoint Presentation</vt:lpstr>
      <vt:lpstr>PRODUCTS</vt:lpstr>
      <vt:lpstr>Thank You 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INNOVATIVE &amp; UNIQUE</dc:title>
  <dc:creator>Tony Farrington</dc:creator>
  <cp:lastModifiedBy>Tony Farrington</cp:lastModifiedBy>
  <cp:revision>13</cp:revision>
  <dcterms:created xsi:type="dcterms:W3CDTF">2020-07-08T20:28:29Z</dcterms:created>
  <dcterms:modified xsi:type="dcterms:W3CDTF">2020-07-09T14:24:45Z</dcterms:modified>
</cp:coreProperties>
</file>